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4" r:id="rId1"/>
  </p:sldMasterIdLst>
  <p:notesMasterIdLst>
    <p:notesMasterId r:id="rId32"/>
  </p:notesMasterIdLst>
  <p:sldIdLst>
    <p:sldId id="278" r:id="rId2"/>
    <p:sldId id="256" r:id="rId3"/>
    <p:sldId id="276" r:id="rId4"/>
    <p:sldId id="257" r:id="rId5"/>
    <p:sldId id="259" r:id="rId6"/>
    <p:sldId id="258" r:id="rId7"/>
    <p:sldId id="263" r:id="rId8"/>
    <p:sldId id="288" r:id="rId9"/>
    <p:sldId id="261" r:id="rId10"/>
    <p:sldId id="260" r:id="rId11"/>
    <p:sldId id="264" r:id="rId12"/>
    <p:sldId id="265" r:id="rId13"/>
    <p:sldId id="266" r:id="rId14"/>
    <p:sldId id="267" r:id="rId15"/>
    <p:sldId id="287" r:id="rId16"/>
    <p:sldId id="268" r:id="rId17"/>
    <p:sldId id="269" r:id="rId18"/>
    <p:sldId id="281" r:id="rId19"/>
    <p:sldId id="271" r:id="rId20"/>
    <p:sldId id="280" r:id="rId21"/>
    <p:sldId id="272" r:id="rId22"/>
    <p:sldId id="279" r:id="rId23"/>
    <p:sldId id="273" r:id="rId24"/>
    <p:sldId id="275" r:id="rId25"/>
    <p:sldId id="274" r:id="rId26"/>
    <p:sldId id="284" r:id="rId27"/>
    <p:sldId id="285" r:id="rId28"/>
    <p:sldId id="286" r:id="rId29"/>
    <p:sldId id="283" r:id="rId30"/>
    <p:sldId id="28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3" autoAdjust="0"/>
    <p:restoredTop sz="94590" autoAdjust="0"/>
  </p:normalViewPr>
  <p:slideViewPr>
    <p:cSldViewPr snapToGrid="0" snapToObjects="1">
      <p:cViewPr>
        <p:scale>
          <a:sx n="90" d="100"/>
          <a:sy n="90" d="100"/>
        </p:scale>
        <p:origin x="-1238"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1B7E86-003A-E54F-8964-42EAC463A13C}" type="datetimeFigureOut">
              <a:rPr lang="en-US" smtClean="0"/>
              <a:t>1/29/2016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975E6D-5B09-344B-9148-1CAE6AE8151A}" type="slidenum">
              <a:rPr lang="en-US" smtClean="0"/>
              <a:t>‹#›</a:t>
            </a:fld>
            <a:endParaRPr lang="en-US"/>
          </a:p>
        </p:txBody>
      </p:sp>
    </p:spTree>
    <p:extLst>
      <p:ext uri="{BB962C8B-B14F-4D97-AF65-F5344CB8AC3E}">
        <p14:creationId xmlns:p14="http://schemas.microsoft.com/office/powerpoint/2010/main" val="42920782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en-US" smtClean="0"/>
              <a:t>Click to edit Master title style</a:t>
            </a:r>
            <a:endParaRPr dirty="0"/>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06040A78-2A4B-4566-8626-79DE0D4C1085}" type="datetimeFigureOut">
              <a:rPr lang="en-US" smtClean="0"/>
              <a:t>1/29/2016</a:t>
            </a:fld>
            <a:endParaRPr lang="en-US"/>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lang="en-US"/>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Blank.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solidFill>
              <a:schemeClr val="accent1">
                <a:lumMod val="40000"/>
                <a:lumOff val="60000"/>
                <a:alpha val="40000"/>
              </a:schemeClr>
            </a:solidFill>
            <a:miter lim="800000"/>
          </a:ln>
          <a:effectLst>
            <a:innerShdw blurRad="457200">
              <a:schemeClr val="accent1">
                <a:alpha val="80000"/>
              </a:schemeClr>
            </a:innerShdw>
            <a:softEdge rad="3175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spcBef>
                <a:spcPts val="600"/>
              </a:spcBef>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06040A78-2A4B-4566-8626-79DE0D4C1085}" type="datetimeFigureOut">
              <a:rPr lang="en-US" smtClean="0"/>
              <a:t>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526B6-F861-4D54-BBE9-4BB519D3F34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4267200" y="0"/>
            <a:ext cx="4876800" cy="6858000"/>
            <a:chOff x="4267200" y="0"/>
            <a:chExt cx="4876800" cy="6858000"/>
          </a:xfrm>
        </p:grpSpPr>
        <p:pic>
          <p:nvPicPr>
            <p:cNvPr id="10" name="Picture 9"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1" name="Picture 10"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noFill/>
            <a:miter lim="800000"/>
          </a:ln>
          <a:effectLst>
            <a:innerShdw blurRad="457200">
              <a:schemeClr val="tx1">
                <a:lumMod val="50000"/>
                <a:lumOff val="50000"/>
                <a:alpha val="80000"/>
              </a:schemeClr>
            </a:innerShdw>
            <a:softEdge rad="1270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spcBef>
                <a:spcPts val="600"/>
              </a:spcBef>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06040A78-2A4B-4566-8626-79DE0D4C1085}" type="datetimeFigureOut">
              <a:rPr lang="en-US" smtClean="0"/>
              <a:t>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526B6-F861-4D54-BBE9-4BB519D3F34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6040A78-2A4B-4566-8626-79DE0D4C1085}" type="datetimeFigureOut">
              <a:rPr lang="en-US" smtClean="0"/>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526B6-F861-4D54-BBE9-4BB519D3F34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10"/>
          <p:cNvGrpSpPr/>
          <p:nvPr/>
        </p:nvGrpSpPr>
        <p:grpSpPr>
          <a:xfrm>
            <a:off x="0" y="0"/>
            <a:ext cx="7696200" cy="6858000"/>
            <a:chOff x="0" y="0"/>
            <a:chExt cx="7696200" cy="6858000"/>
          </a:xfrm>
        </p:grpSpPr>
        <p:pic>
          <p:nvPicPr>
            <p:cNvPr id="8" name="Picture 7" descr="Overlay-Blank.jpg"/>
            <p:cNvPicPr>
              <a:picLocks noChangeAspect="1"/>
            </p:cNvPicPr>
            <p:nvPr userDrawn="1"/>
          </p:nvPicPr>
          <p:blipFill>
            <a:blip r:embed="rId2"/>
            <a:srcRect l="1471" r="16862"/>
            <a:stretch>
              <a:fillRect/>
            </a:stretch>
          </p:blipFill>
          <p:spPr>
            <a:xfrm>
              <a:off x="0" y="0"/>
              <a:ext cx="7467600"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7428309" y="0"/>
              <a:ext cx="267891" cy="6858000"/>
            </a:xfrm>
            <a:prstGeom prst="rect">
              <a:avLst/>
            </a:prstGeom>
          </p:spPr>
        </p:pic>
      </p:grpSp>
      <p:sp>
        <p:nvSpPr>
          <p:cNvPr id="2" name="Vertical Title 1"/>
          <p:cNvSpPr>
            <a:spLocks noGrp="1"/>
          </p:cNvSpPr>
          <p:nvPr>
            <p:ph type="title" orient="vert"/>
          </p:nvPr>
        </p:nvSpPr>
        <p:spPr>
          <a:xfrm>
            <a:off x="7620000" y="381001"/>
            <a:ext cx="1447800" cy="5697538"/>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381000" y="381001"/>
            <a:ext cx="6705600" cy="5697537"/>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6040A78-2A4B-4566-8626-79DE0D4C1085}" type="datetimeFigureOut">
              <a:rPr lang="en-US" smtClean="0"/>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526B6-F861-4D54-BBE9-4BB519D3F34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6040A78-2A4B-4566-8626-79DE0D4C1085}" type="datetimeFigureOut">
              <a:rPr lang="en-US" smtClean="0"/>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526B6-F861-4D54-BBE9-4BB519D3F34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en-US" smtClean="0"/>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06040A78-2A4B-4566-8626-79DE0D4C1085}" type="datetimeFigureOut">
              <a:rPr lang="en-US" smtClean="0"/>
              <a:t>1/29/2016</a:t>
            </a:fld>
            <a:endParaRPr lang="en-US"/>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lang="en-US"/>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vert="horz" lIns="91440" tIns="45720" rIns="91440" bIns="45720"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r>
              <a:rPr lang="en-US" smtClean="0"/>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854200" y="1851212"/>
            <a:ext cx="5446714" cy="1730375"/>
          </a:xfrm>
        </p:spPr>
        <p:txBody>
          <a:bodyPr anchor="b" anchorCtr="0"/>
          <a:lstStyle>
            <a:lvl1pPr algn="ctr">
              <a:lnSpc>
                <a:spcPts val="6800"/>
              </a:lnSpc>
              <a:defRPr sz="6500" b="0" cap="none" baseline="0">
                <a:latin typeface="+mj-lt"/>
              </a:defRPr>
            </a:lvl1pPr>
          </a:lstStyle>
          <a:p>
            <a:r>
              <a:rPr lang="en-US" smtClean="0"/>
              <a:t>Click to edit Master title style</a:t>
            </a:r>
            <a:endParaRPr/>
          </a:p>
        </p:txBody>
      </p:sp>
      <p:sp>
        <p:nvSpPr>
          <p:cNvPr id="3" name="Text Placeholder 2"/>
          <p:cNvSpPr>
            <a:spLocks noGrp="1"/>
          </p:cNvSpPr>
          <p:nvPr>
            <p:ph type="body" idx="1"/>
          </p:nvPr>
        </p:nvSpPr>
        <p:spPr>
          <a:xfrm>
            <a:off x="1854200" y="3576918"/>
            <a:ext cx="5446714" cy="829982"/>
          </a:xfrm>
        </p:spPr>
        <p:txBody>
          <a:bodyPr anchor="t" anchorCtr="0">
            <a:normAutofit/>
          </a:bodyPr>
          <a:lstStyle>
            <a:lvl1pPr marL="0" indent="0" algn="ctr">
              <a:spcBef>
                <a:spcPts val="300"/>
              </a:spcBef>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40A78-2A4B-4566-8626-79DE0D4C1085}" type="datetimeFigureOut">
              <a:rPr lang="en-US" smtClean="0"/>
              <a:t>1/29/2016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526B6-F861-4D54-BBE9-4BB519D3F342}" type="slidenum">
              <a:rPr lang="en-US" smtClean="0"/>
              <a:t>‹#›</a:t>
            </a:fld>
            <a:endParaRPr lang="en-US"/>
          </a:p>
        </p:txBody>
      </p:sp>
      <p:grpSp>
        <p:nvGrpSpPr>
          <p:cNvPr id="7" name="Group 9"/>
          <p:cNvGrpSpPr/>
          <p:nvPr/>
        </p:nvGrpSpPr>
        <p:grpSpPr>
          <a:xfrm>
            <a:off x="0" y="0"/>
            <a:ext cx="9144000" cy="1191256"/>
            <a:chOff x="0" y="0"/>
            <a:chExt cx="9144000" cy="1191256"/>
          </a:xfrm>
        </p:grpSpPr>
        <p:pic>
          <p:nvPicPr>
            <p:cNvPr id="8" name="Picture 7"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9" name="Picture 8"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grpSp>
        <p:nvGrpSpPr>
          <p:cNvPr id="10" name="Group 10"/>
          <p:cNvGrpSpPr/>
          <p:nvPr/>
        </p:nvGrpSpPr>
        <p:grpSpPr>
          <a:xfrm flipV="1">
            <a:off x="0" y="5666744"/>
            <a:ext cx="9144000" cy="1191256"/>
            <a:chOff x="0" y="0"/>
            <a:chExt cx="9144000" cy="1191256"/>
          </a:xfrm>
        </p:grpSpPr>
        <p:pic>
          <p:nvPicPr>
            <p:cNvPr id="12" name="Picture 11"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13" name="Picture 12"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pic>
        <p:nvPicPr>
          <p:cNvPr id="14" name="Picture 13" descr="HR-Color.png"/>
          <p:cNvPicPr>
            <a:picLocks noChangeAspect="1"/>
          </p:cNvPicPr>
          <p:nvPr/>
        </p:nvPicPr>
        <p:blipFill>
          <a:blip r:embed="rId4"/>
          <a:stretch>
            <a:fillRect/>
          </a:stretch>
        </p:blipFill>
        <p:spPr>
          <a:xfrm>
            <a:off x="1554480" y="3258805"/>
            <a:ext cx="6035040" cy="34039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p:cNvGrpSpPr/>
          <p:nvPr/>
        </p:nvGrpSpPr>
        <p:grpSpPr>
          <a:xfrm>
            <a:off x="0" y="1372650"/>
            <a:ext cx="9144000" cy="5485350"/>
            <a:chOff x="0" y="1372650"/>
            <a:chExt cx="9144000" cy="5485350"/>
          </a:xfrm>
        </p:grpSpPr>
        <p:pic>
          <p:nvPicPr>
            <p:cNvPr id="9" name="Picture 8"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0" name="Picture 9"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92162"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66534"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6040A78-2A4B-4566-8626-79DE0D4C1085}" type="datetimeFigureOut">
              <a:rPr lang="en-US" smtClean="0"/>
              <a:t>1/29/2016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526B6-F861-4D54-BBE9-4BB519D3F34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372650"/>
            <a:ext cx="9144000" cy="5485350"/>
            <a:chOff x="0" y="1372650"/>
            <a:chExt cx="9144000" cy="5485350"/>
          </a:xfrm>
        </p:grpSpPr>
        <p:pic>
          <p:nvPicPr>
            <p:cNvPr id="11" name="Picture 10"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2" name="Picture 11"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7240"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7240" y="2590799"/>
            <a:ext cx="3566160" cy="3487739"/>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66048"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048" y="2590799"/>
            <a:ext cx="3566160" cy="3487739"/>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06040A78-2A4B-4566-8626-79DE0D4C1085}" type="datetimeFigureOut">
              <a:rPr lang="en-US" smtClean="0"/>
              <a:t>1/29/2016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526B6-F861-4D54-BBE9-4BB519D3F342}" type="slidenum">
              <a:rPr lang="en-US" smtClean="0"/>
              <a:t>‹#›</a:t>
            </a:fld>
            <a:endParaRPr lang="en-US"/>
          </a:p>
        </p:txBody>
      </p:sp>
      <p:pic>
        <p:nvPicPr>
          <p:cNvPr id="14" name="Picture 13" descr="Overlay-HorizontalBridge.jpg"/>
          <p:cNvPicPr>
            <a:picLocks noChangeAspect="1"/>
          </p:cNvPicPr>
          <p:nvPr/>
        </p:nvPicPr>
        <p:blipFill>
          <a:blip r:embed="rId3"/>
          <a:srcRect t="23425" r="61031" b="39764"/>
          <a:stretch>
            <a:fillRect/>
          </a:stretch>
        </p:blipFill>
        <p:spPr>
          <a:xfrm>
            <a:off x="4766048" y="2460812"/>
            <a:ext cx="3563348" cy="98613"/>
          </a:xfrm>
          <a:prstGeom prst="rect">
            <a:avLst/>
          </a:prstGeom>
          <a:solidFill>
            <a:schemeClr val="bg2">
              <a:lumMod val="40000"/>
              <a:lumOff val="60000"/>
            </a:schemeClr>
          </a:solidFill>
        </p:spPr>
      </p:pic>
      <p:pic>
        <p:nvPicPr>
          <p:cNvPr id="15" name="Picture 14" descr="Overlay-HorizontalBridge.jpg"/>
          <p:cNvPicPr>
            <a:picLocks noChangeAspect="1"/>
          </p:cNvPicPr>
          <p:nvPr/>
        </p:nvPicPr>
        <p:blipFill>
          <a:blip r:embed="rId3"/>
          <a:srcRect t="23425" r="61031" b="39764"/>
          <a:stretch>
            <a:fillRect/>
          </a:stretch>
        </p:blipFill>
        <p:spPr>
          <a:xfrm>
            <a:off x="780052" y="2460812"/>
            <a:ext cx="3563348" cy="98613"/>
          </a:xfrm>
          <a:prstGeom prst="rect">
            <a:avLst/>
          </a:prstGeom>
          <a:solidFill>
            <a:schemeClr val="bg2">
              <a:lumMod val="40000"/>
              <a:lumOff val="60000"/>
            </a:schemeClr>
          </a:solidFill>
        </p:spPr>
      </p:pic>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p:cNvGrpSpPr/>
          <p:nvPr/>
        </p:nvGrpSpPr>
        <p:grpSpPr>
          <a:xfrm>
            <a:off x="0" y="1372650"/>
            <a:ext cx="9144000" cy="5485350"/>
            <a:chOff x="0" y="1372650"/>
            <a:chExt cx="9144000" cy="5485350"/>
          </a:xfrm>
        </p:grpSpPr>
        <p:pic>
          <p:nvPicPr>
            <p:cNvPr id="7" name="Picture 6"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8" name="Picture 7"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6040A78-2A4B-4566-8626-79DE0D4C1085}" type="datetimeFigureOut">
              <a:rPr lang="en-US" smtClean="0"/>
              <a:t>1/29/2016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526B6-F861-4D54-BBE9-4BB519D3F34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Blank.jp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06040A78-2A4B-4566-8626-79DE0D4C1085}" type="datetimeFigureOut">
              <a:rPr lang="en-US" smtClean="0"/>
              <a:t>1/29/2016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526B6-F861-4D54-BBE9-4BB519D3F34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11"/>
          <p:cNvGrpSpPr/>
          <p:nvPr/>
        </p:nvGrpSpPr>
        <p:grpSpPr>
          <a:xfrm>
            <a:off x="4267200" y="0"/>
            <a:ext cx="4876800" cy="6858000"/>
            <a:chOff x="4267200" y="0"/>
            <a:chExt cx="4876800" cy="6858000"/>
          </a:xfrm>
        </p:grpSpPr>
        <p:pic>
          <p:nvPicPr>
            <p:cNvPr id="9" name="Picture 8"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776" cy="1537447"/>
          </a:xfrm>
        </p:spPr>
        <p:txBody>
          <a:bodyPr anchor="b"/>
          <a:lstStyle>
            <a:lvl1pPr algn="ctr">
              <a:lnSpc>
                <a:spcPct val="100000"/>
              </a:lnSpc>
              <a:defRPr sz="3600" b="0"/>
            </a:lvl1pPr>
          </a:lstStyle>
          <a:p>
            <a:r>
              <a:rPr lang="en-US" smtClean="0"/>
              <a:t>Click to edit Master title style</a:t>
            </a:r>
            <a:endParaRPr/>
          </a:p>
        </p:txBody>
      </p:sp>
      <p:sp>
        <p:nvSpPr>
          <p:cNvPr id="3" name="Content Placeholder 2"/>
          <p:cNvSpPr>
            <a:spLocks noGrp="1"/>
          </p:cNvSpPr>
          <p:nvPr>
            <p:ph idx="1"/>
          </p:nvPr>
        </p:nvSpPr>
        <p:spPr>
          <a:xfrm>
            <a:off x="4885859" y="381001"/>
            <a:ext cx="3813174" cy="5697537"/>
          </a:xfrm>
        </p:spPr>
        <p:txBody>
          <a:bodyPr>
            <a:normAutofit/>
          </a:bodyPr>
          <a:lstStyle>
            <a:lvl1pPr>
              <a:defRPr sz="2400" b="0"/>
            </a:lvl1pPr>
            <a:lvl2pPr>
              <a:defRPr sz="2200" b="0"/>
            </a:lvl2pPr>
            <a:lvl3pPr>
              <a:defRPr sz="2000" b="0"/>
            </a:lvl3pPr>
            <a:lvl4pPr>
              <a:defRPr sz="1800" b="0"/>
            </a:lvl4pPr>
            <a:lvl5pPr>
              <a:defRPr sz="1800" b="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00" y="2209801"/>
            <a:ext cx="3612776" cy="3200400"/>
          </a:xfrm>
        </p:spPr>
        <p:txBody>
          <a:bodyPr>
            <a:normAutofit/>
          </a:bodyPr>
          <a:lstStyle>
            <a:lvl1pPr marL="0" indent="0" algn="ctr">
              <a:spcBef>
                <a:spcPts val="6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40A78-2A4B-4566-8626-79DE0D4C1085}" type="datetimeFigureOut">
              <a:rPr lang="en-US" smtClean="0"/>
              <a:t>1/29/2016</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4267200" y="6356350"/>
            <a:ext cx="609600" cy="365125"/>
          </a:xfrm>
        </p:spPr>
        <p:txBody>
          <a:bodyPr/>
          <a:lstStyle>
            <a:lvl1pPr algn="ctr">
              <a:defRPr>
                <a:solidFill>
                  <a:schemeClr val="tx2">
                    <a:lumMod val="40000"/>
                    <a:lumOff val="60000"/>
                  </a:schemeClr>
                </a:solidFill>
              </a:defRPr>
            </a:lvl1pPr>
          </a:lstStyle>
          <a:p>
            <a:fld id="{2754ED01-E2A0-4C1E-8E21-014B9904157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162" y="40341"/>
            <a:ext cx="7570787" cy="1411941"/>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92162" y="1761565"/>
            <a:ext cx="7570787" cy="42896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200" b="1">
                <a:solidFill>
                  <a:schemeClr val="tx2">
                    <a:lumMod val="40000"/>
                    <a:lumOff val="60000"/>
                  </a:schemeClr>
                </a:solidFill>
              </a:defRPr>
            </a:lvl1pPr>
          </a:lstStyle>
          <a:p>
            <a:fld id="{06040A78-2A4B-4566-8626-79DE0D4C1085}" type="datetimeFigureOut">
              <a:rPr lang="en-US" smtClean="0"/>
              <a:t>1/29/2016</a:t>
            </a:fld>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b="1">
                <a:solidFill>
                  <a:schemeClr val="tx2">
                    <a:lumMod val="40000"/>
                    <a:lumOff val="60000"/>
                  </a:schemeClr>
                </a:solidFill>
              </a:defRPr>
            </a:lvl1pPr>
          </a:lstStyle>
          <a:p>
            <a:fld id="{3EC526B6-F861-4D54-BBE9-4BB519D3F342}" type="slidenum">
              <a:rPr lang="en-US" smtClean="0"/>
              <a:t>‹#›</a:t>
            </a:fld>
            <a:endParaRPr lang="en-US"/>
          </a:p>
        </p:txBody>
      </p:sp>
      <p:sp>
        <p:nvSpPr>
          <p:cNvPr id="5" name="Footer Placeholder 4"/>
          <p:cNvSpPr>
            <a:spLocks noGrp="1"/>
          </p:cNvSpPr>
          <p:nvPr>
            <p:ph type="ftr" sz="quarter" idx="3"/>
          </p:nvPr>
        </p:nvSpPr>
        <p:spPr>
          <a:xfrm>
            <a:off x="372035" y="6356350"/>
            <a:ext cx="2895600" cy="365125"/>
          </a:xfrm>
          <a:prstGeom prst="rect">
            <a:avLst/>
          </a:prstGeom>
        </p:spPr>
        <p:txBody>
          <a:bodyPr vert="horz" lIns="91440" tIns="45720" rIns="91440" bIns="45720" rtlCol="0" anchor="ctr"/>
          <a:lstStyle>
            <a:lvl1pPr algn="l">
              <a:defRPr sz="1200" b="1">
                <a:solidFill>
                  <a:schemeClr val="tx2">
                    <a:lumMod val="40000"/>
                    <a:lumOff val="60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Lst>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txStyles>
    <p:titleStyle>
      <a:lvl1pPr algn="ctr" defTabSz="914400" rtl="0" eaLnBrk="1" latinLnBrk="0" hangingPunct="1">
        <a:lnSpc>
          <a:spcPts val="6000"/>
        </a:lnSpc>
        <a:spcBef>
          <a:spcPct val="0"/>
        </a:spcBef>
        <a:buNone/>
        <a:defRPr sz="5400" kern="1200">
          <a:solidFill>
            <a:schemeClr val="tx2"/>
          </a:solidFill>
          <a:latin typeface="+mn-lt"/>
          <a:ea typeface="+mj-ea"/>
          <a:cs typeface="+mj-cs"/>
        </a:defRPr>
      </a:lvl1pPr>
    </p:titleStyle>
    <p:bodyStyle>
      <a:lvl1pPr marL="342900" indent="-342900" algn="l" defTabSz="914400" rtl="0" eaLnBrk="1" latinLnBrk="0" hangingPunct="1">
        <a:spcBef>
          <a:spcPts val="2400"/>
        </a:spcBef>
        <a:buClr>
          <a:schemeClr val="accent1">
            <a:lumMod val="60000"/>
            <a:lumOff val="40000"/>
          </a:schemeClr>
        </a:buClr>
        <a:buFont typeface="Candara" pitchFamily="34" charset="0"/>
        <a:buChar char="•"/>
        <a:defRPr sz="2800" kern="1200">
          <a:solidFill>
            <a:schemeClr val="tx2"/>
          </a:solidFill>
          <a:latin typeface="+mn-lt"/>
          <a:ea typeface="+mn-ea"/>
          <a:cs typeface="+mn-cs"/>
        </a:defRPr>
      </a:lvl1pPr>
      <a:lvl2pPr marL="685800" indent="-336550" algn="l" defTabSz="914400" rtl="0" eaLnBrk="1" latinLnBrk="0" hangingPunct="1">
        <a:spcBef>
          <a:spcPts val="600"/>
        </a:spcBef>
        <a:buClr>
          <a:schemeClr val="tx2"/>
        </a:buClr>
        <a:buFont typeface="Candara" pitchFamily="34" charset="0"/>
        <a:buChar char="•"/>
        <a:defRPr sz="2600" kern="1200">
          <a:solidFill>
            <a:schemeClr val="tx2"/>
          </a:solidFill>
          <a:latin typeface="+mn-lt"/>
          <a:ea typeface="+mn-ea"/>
          <a:cs typeface="+mn-cs"/>
        </a:defRPr>
      </a:lvl2pPr>
      <a:lvl3pPr marL="1035050" indent="-349250" algn="l" defTabSz="914400" rtl="0" eaLnBrk="1" latinLnBrk="0" hangingPunct="1">
        <a:spcBef>
          <a:spcPts val="600"/>
        </a:spcBef>
        <a:buClr>
          <a:schemeClr val="accent1">
            <a:lumMod val="60000"/>
            <a:lumOff val="40000"/>
          </a:schemeClr>
        </a:buClr>
        <a:buFont typeface="Candara" pitchFamily="34" charset="0"/>
        <a:buChar char="•"/>
        <a:defRPr sz="2400" kern="1200">
          <a:solidFill>
            <a:schemeClr val="tx2"/>
          </a:solidFill>
          <a:latin typeface="+mn-lt"/>
          <a:ea typeface="+mn-ea"/>
          <a:cs typeface="+mn-cs"/>
        </a:defRPr>
      </a:lvl3pPr>
      <a:lvl4pPr marL="1371600" indent="-336550" algn="l" defTabSz="914400" rtl="0" eaLnBrk="1" latinLnBrk="0" hangingPunct="1">
        <a:spcBef>
          <a:spcPts val="600"/>
        </a:spcBef>
        <a:buClr>
          <a:schemeClr val="tx2"/>
        </a:buClr>
        <a:buFont typeface="Candara" pitchFamily="34" charset="0"/>
        <a:buChar char="•"/>
        <a:defRPr sz="2200" kern="1200">
          <a:solidFill>
            <a:schemeClr val="tx2"/>
          </a:solidFill>
          <a:latin typeface="+mn-lt"/>
          <a:ea typeface="+mn-ea"/>
          <a:cs typeface="+mn-cs"/>
        </a:defRPr>
      </a:lvl4pPr>
      <a:lvl5pPr marL="1720850" indent="-349250" algn="l" defTabSz="914400" rtl="0" eaLnBrk="1" latinLnBrk="0" hangingPunct="1">
        <a:spcBef>
          <a:spcPts val="600"/>
        </a:spcBef>
        <a:buClr>
          <a:schemeClr val="accent1">
            <a:lumMod val="60000"/>
            <a:lumOff val="40000"/>
          </a:schemeClr>
        </a:buClr>
        <a:buFont typeface="Candara" pitchFamily="34" charset="0"/>
        <a:buChar char="•"/>
        <a:defRPr sz="2000" kern="1200">
          <a:solidFill>
            <a:schemeClr val="tx2"/>
          </a:solidFill>
          <a:latin typeface="+mn-lt"/>
          <a:ea typeface="+mn-ea"/>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dinal.jpg"/>
          <p:cNvPicPr>
            <a:picLocks noChangeAspect="1"/>
          </p:cNvPicPr>
          <p:nvPr/>
        </p:nvPicPr>
        <p:blipFill>
          <a:blip r:embed="rId2">
            <a:extLst>
              <a:ext uri="{BEBA8EAE-BF5A-486C-A8C5-ECC9F3942E4B}">
                <a14:imgProps xmlns:a14="http://schemas.microsoft.com/office/drawing/2010/main">
                  <a14:imgLayer r:embed="rId3">
                    <a14:imgEffect>
                      <a14:backgroundRemoval t="480" b="100000" l="287" r="100000"/>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464608" y="774700"/>
            <a:ext cx="4317191" cy="5158363"/>
          </a:xfrm>
          <a:prstGeom prst="rect">
            <a:avLst/>
          </a:prstGeom>
        </p:spPr>
      </p:pic>
    </p:spTree>
    <p:extLst>
      <p:ext uri="{BB962C8B-B14F-4D97-AF65-F5344CB8AC3E}">
        <p14:creationId xmlns:p14="http://schemas.microsoft.com/office/powerpoint/2010/main" val="26284737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162" y="40341"/>
            <a:ext cx="7570787" cy="2090437"/>
          </a:xfrm>
        </p:spPr>
        <p:txBody>
          <a:bodyPr>
            <a:normAutofit fontScale="90000"/>
          </a:bodyPr>
          <a:lstStyle/>
          <a:p>
            <a:r>
              <a:rPr lang="en-US" dirty="0" smtClean="0">
                <a:solidFill>
                  <a:srgbClr val="000000"/>
                </a:solidFill>
              </a:rPr>
              <a:t>Students helping to unpack materials</a:t>
            </a:r>
            <a:br>
              <a:rPr lang="en-US" dirty="0" smtClean="0">
                <a:solidFill>
                  <a:srgbClr val="000000"/>
                </a:solidFill>
              </a:rPr>
            </a:br>
            <a:endParaRPr lang="en-US" dirty="0">
              <a:solidFill>
                <a:srgbClr val="000000"/>
              </a:solidFill>
            </a:endParaRPr>
          </a:p>
        </p:txBody>
      </p:sp>
      <p:pic>
        <p:nvPicPr>
          <p:cNvPr id="4" name="Content Placeholder 3" descr="IMG_0336.JPG"/>
          <p:cNvPicPr>
            <a:picLocks noGrp="1" noChangeAspect="1"/>
          </p:cNvPicPr>
          <p:nvPr>
            <p:ph idx="1"/>
          </p:nvPr>
        </p:nvPicPr>
        <p:blipFill>
          <a:blip r:embed="rId2">
            <a:extLst>
              <a:ext uri="{28A0092B-C50C-407E-A947-70E740481C1C}">
                <a14:useLocalDpi xmlns:a14="http://schemas.microsoft.com/office/drawing/2010/main" val="0"/>
              </a:ext>
            </a:extLst>
          </a:blip>
          <a:srcRect t="12228" b="12228"/>
          <a:stretch>
            <a:fillRect/>
          </a:stretch>
        </p:blipFill>
        <p:spPr/>
      </p:pic>
    </p:spTree>
    <p:extLst>
      <p:ext uri="{BB962C8B-B14F-4D97-AF65-F5344CB8AC3E}">
        <p14:creationId xmlns:p14="http://schemas.microsoft.com/office/powerpoint/2010/main" val="42583889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000000"/>
                </a:solidFill>
              </a:rPr>
              <a:t>Geography Bee</a:t>
            </a:r>
            <a:endParaRPr lang="en-US" dirty="0">
              <a:solidFill>
                <a:srgbClr val="000000"/>
              </a:solidFill>
            </a:endParaRPr>
          </a:p>
        </p:txBody>
      </p:sp>
      <p:sp>
        <p:nvSpPr>
          <p:cNvPr id="3" name="Content Placeholder 2"/>
          <p:cNvSpPr>
            <a:spLocks noGrp="1"/>
          </p:cNvSpPr>
          <p:nvPr>
            <p:ph idx="1"/>
          </p:nvPr>
        </p:nvSpPr>
        <p:spPr>
          <a:xfrm>
            <a:off x="4388556" y="381001"/>
            <a:ext cx="4755443" cy="5697537"/>
          </a:xfrm>
        </p:spPr>
        <p:txBody>
          <a:bodyPr/>
          <a:lstStyle/>
          <a:p>
            <a:r>
              <a:rPr lang="en-US" dirty="0" smtClean="0">
                <a:solidFill>
                  <a:srgbClr val="000000"/>
                </a:solidFill>
              </a:rPr>
              <a:t>Geography </a:t>
            </a:r>
            <a:r>
              <a:rPr lang="en-US" dirty="0">
                <a:solidFill>
                  <a:srgbClr val="000000"/>
                </a:solidFill>
              </a:rPr>
              <a:t>Bee winners</a:t>
            </a:r>
            <a:r>
              <a:rPr lang="en-US" dirty="0" smtClean="0">
                <a:solidFill>
                  <a:srgbClr val="000000"/>
                </a:solidFill>
              </a:rPr>
              <a:t>:</a:t>
            </a:r>
          </a:p>
          <a:p>
            <a:endParaRPr lang="en-US" dirty="0">
              <a:solidFill>
                <a:srgbClr val="000000"/>
              </a:solidFill>
            </a:endParaRPr>
          </a:p>
          <a:p>
            <a:r>
              <a:rPr lang="en-US" sz="2000" dirty="0">
                <a:solidFill>
                  <a:srgbClr val="000000"/>
                </a:solidFill>
              </a:rPr>
              <a:t>Brandon Marshall 8th grade 1st place</a:t>
            </a:r>
          </a:p>
          <a:p>
            <a:r>
              <a:rPr lang="en-US" sz="2000" dirty="0">
                <a:solidFill>
                  <a:srgbClr val="000000"/>
                </a:solidFill>
              </a:rPr>
              <a:t>Piper Gustafson 6th grade 2nd place</a:t>
            </a:r>
          </a:p>
          <a:p>
            <a:r>
              <a:rPr lang="en-US" sz="2000" dirty="0">
                <a:solidFill>
                  <a:srgbClr val="000000"/>
                </a:solidFill>
              </a:rPr>
              <a:t>Ian Christiansen 6th grade 3rd </a:t>
            </a:r>
            <a:r>
              <a:rPr lang="en-US" sz="2000" dirty="0" smtClean="0">
                <a:solidFill>
                  <a:srgbClr val="000000"/>
                </a:solidFill>
              </a:rPr>
              <a:t>place</a:t>
            </a:r>
          </a:p>
          <a:p>
            <a:endParaRPr lang="en-US" dirty="0">
              <a:solidFill>
                <a:srgbClr val="000000"/>
              </a:solidFill>
            </a:endParaRPr>
          </a:p>
          <a:p>
            <a:r>
              <a:rPr lang="en-US" sz="1800" dirty="0" smtClean="0">
                <a:solidFill>
                  <a:srgbClr val="000000"/>
                </a:solidFill>
              </a:rPr>
              <a:t>Sponsor – Lori Williams Martin</a:t>
            </a:r>
            <a:endParaRPr lang="en-US" sz="1800" dirty="0">
              <a:solidFill>
                <a:srgbClr val="000000"/>
              </a:solidFill>
            </a:endParaRPr>
          </a:p>
        </p:txBody>
      </p:sp>
      <p:sp>
        <p:nvSpPr>
          <p:cNvPr id="5" name="Text Placeholder 4"/>
          <p:cNvSpPr>
            <a:spLocks noGrp="1"/>
          </p:cNvSpPr>
          <p:nvPr>
            <p:ph type="body" sz="half" idx="2"/>
          </p:nvPr>
        </p:nvSpPr>
        <p:spPr/>
        <p:txBody>
          <a:bodyPr/>
          <a:lstStyle/>
          <a:p>
            <a:r>
              <a:rPr lang="en-US" dirty="0" smtClean="0">
                <a:solidFill>
                  <a:srgbClr val="000000"/>
                </a:solidFill>
              </a:rPr>
              <a:t>Winners</a:t>
            </a:r>
            <a:endParaRPr lang="en-US" dirty="0">
              <a:solidFill>
                <a:srgbClr val="000000"/>
              </a:solidFill>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2299" b="100000" l="441" r="100000"/>
                    </a14:imgEffect>
                  </a14:imgLayer>
                </a14:imgProps>
              </a:ext>
            </a:extLst>
          </a:blip>
          <a:stretch>
            <a:fillRect/>
          </a:stretch>
        </p:blipFill>
        <p:spPr>
          <a:xfrm>
            <a:off x="1297496" y="167341"/>
            <a:ext cx="1732150" cy="1327727"/>
          </a:xfrm>
          <a:prstGeom prst="rect">
            <a:avLst/>
          </a:prstGeom>
        </p:spPr>
      </p:pic>
      <p:pic>
        <p:nvPicPr>
          <p:cNvPr id="6" name="Picture 5"/>
          <p:cNvPicPr>
            <a:picLocks noChangeAspect="1"/>
          </p:cNvPicPr>
          <p:nvPr/>
        </p:nvPicPr>
        <p:blipFill>
          <a:blip r:embed="rId4"/>
          <a:stretch>
            <a:fillRect/>
          </a:stretch>
        </p:blipFill>
        <p:spPr>
          <a:xfrm>
            <a:off x="254000" y="2850444"/>
            <a:ext cx="3979334" cy="3683000"/>
          </a:xfrm>
          <a:prstGeom prst="rect">
            <a:avLst/>
          </a:prstGeom>
        </p:spPr>
      </p:pic>
    </p:spTree>
    <p:extLst>
      <p:ext uri="{BB962C8B-B14F-4D97-AF65-F5344CB8AC3E}">
        <p14:creationId xmlns:p14="http://schemas.microsoft.com/office/powerpoint/2010/main" val="31700049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3612776" cy="1382889"/>
          </a:xfrm>
        </p:spPr>
        <p:txBody>
          <a:bodyPr/>
          <a:lstStyle/>
          <a:p>
            <a:r>
              <a:rPr lang="en-US" dirty="0" smtClean="0">
                <a:solidFill>
                  <a:srgbClr val="000000"/>
                </a:solidFill>
              </a:rPr>
              <a:t>Book Club with the Counselors</a:t>
            </a:r>
            <a:endParaRPr lang="en-US" dirty="0">
              <a:solidFill>
                <a:srgbClr val="000000"/>
              </a:solidFill>
            </a:endParaRPr>
          </a:p>
        </p:txBody>
      </p:sp>
      <p:pic>
        <p:nvPicPr>
          <p:cNvPr id="6" name="Content Placeholder 5"/>
          <p:cNvPicPr>
            <a:picLocks noGrp="1" noChangeAspect="1"/>
          </p:cNvPicPr>
          <p:nvPr>
            <p:ph idx="1"/>
          </p:nvPr>
        </p:nvPicPr>
        <p:blipFill>
          <a:blip r:embed="rId2"/>
          <a:srcRect l="5382" r="5382"/>
          <a:stretch>
            <a:fillRect/>
          </a:stretch>
        </p:blipFill>
        <p:spPr/>
      </p:pic>
      <p:sp>
        <p:nvSpPr>
          <p:cNvPr id="5" name="Text Placeholder 4"/>
          <p:cNvSpPr>
            <a:spLocks noGrp="1"/>
          </p:cNvSpPr>
          <p:nvPr>
            <p:ph type="body" sz="half" idx="2"/>
          </p:nvPr>
        </p:nvSpPr>
        <p:spPr>
          <a:xfrm>
            <a:off x="381000" y="1512332"/>
            <a:ext cx="3612776" cy="5021112"/>
          </a:xfrm>
        </p:spPr>
        <p:txBody>
          <a:bodyPr/>
          <a:lstStyle/>
          <a:p>
            <a:r>
              <a:rPr lang="en-US" dirty="0" smtClean="0">
                <a:solidFill>
                  <a:srgbClr val="000000"/>
                </a:solidFill>
              </a:rPr>
              <a:t>There are currently  </a:t>
            </a:r>
          </a:p>
          <a:p>
            <a:r>
              <a:rPr lang="en-US" dirty="0" smtClean="0">
                <a:solidFill>
                  <a:srgbClr val="000000"/>
                </a:solidFill>
              </a:rPr>
              <a:t>8 </a:t>
            </a:r>
            <a:r>
              <a:rPr lang="en-US" dirty="0">
                <a:solidFill>
                  <a:srgbClr val="000000"/>
                </a:solidFill>
              </a:rPr>
              <a:t>students in the </a:t>
            </a:r>
            <a:r>
              <a:rPr lang="en-US" dirty="0" smtClean="0">
                <a:solidFill>
                  <a:srgbClr val="000000"/>
                </a:solidFill>
              </a:rPr>
              <a:t>book club.</a:t>
            </a:r>
          </a:p>
          <a:p>
            <a:endParaRPr lang="en-US" dirty="0" smtClean="0">
              <a:solidFill>
                <a:srgbClr val="000000"/>
              </a:solidFill>
            </a:endParaRPr>
          </a:p>
          <a:p>
            <a:r>
              <a:rPr lang="en-US" dirty="0" smtClean="0">
                <a:solidFill>
                  <a:srgbClr val="000000"/>
                </a:solidFill>
              </a:rPr>
              <a:t>The students are reading the following books;</a:t>
            </a:r>
            <a:r>
              <a:rPr lang="en-US" dirty="0">
                <a:solidFill>
                  <a:srgbClr val="000000"/>
                </a:solidFill>
              </a:rPr>
              <a:t> </a:t>
            </a:r>
          </a:p>
          <a:p>
            <a:endParaRPr lang="en-US" dirty="0">
              <a:solidFill>
                <a:srgbClr val="000000"/>
              </a:solidFill>
            </a:endParaRPr>
          </a:p>
          <a:p>
            <a:r>
              <a:rPr lang="en-US" dirty="0">
                <a:solidFill>
                  <a:srgbClr val="000000"/>
                </a:solidFill>
              </a:rPr>
              <a:t>Harry Potter</a:t>
            </a:r>
          </a:p>
          <a:p>
            <a:r>
              <a:rPr lang="en-US" dirty="0">
                <a:solidFill>
                  <a:srgbClr val="000000"/>
                </a:solidFill>
              </a:rPr>
              <a:t>Diary of a Wimpy </a:t>
            </a:r>
            <a:r>
              <a:rPr lang="en-US" dirty="0" smtClean="0">
                <a:solidFill>
                  <a:srgbClr val="000000"/>
                </a:solidFill>
              </a:rPr>
              <a:t>Kid</a:t>
            </a:r>
          </a:p>
          <a:p>
            <a:r>
              <a:rPr lang="en-US" dirty="0" smtClean="0">
                <a:solidFill>
                  <a:srgbClr val="000000"/>
                </a:solidFill>
              </a:rPr>
              <a:t>The Maze Runner</a:t>
            </a:r>
          </a:p>
          <a:p>
            <a:r>
              <a:rPr lang="en-US" dirty="0" smtClean="0">
                <a:solidFill>
                  <a:srgbClr val="000000"/>
                </a:solidFill>
              </a:rPr>
              <a:t>A Million Ways Home</a:t>
            </a:r>
          </a:p>
          <a:p>
            <a:r>
              <a:rPr lang="en-US" dirty="0" smtClean="0">
                <a:solidFill>
                  <a:srgbClr val="000000"/>
                </a:solidFill>
              </a:rPr>
              <a:t>Looking for Alaska</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4954789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804332"/>
            <a:ext cx="3612776" cy="1890890"/>
          </a:xfrm>
        </p:spPr>
        <p:txBody>
          <a:bodyPr/>
          <a:lstStyle/>
          <a:p>
            <a:r>
              <a:rPr lang="en-US" dirty="0" smtClean="0">
                <a:solidFill>
                  <a:srgbClr val="000000"/>
                </a:solidFill>
              </a:rPr>
              <a:t>7</a:t>
            </a:r>
            <a:r>
              <a:rPr lang="en-US" baseline="30000" dirty="0" smtClean="0">
                <a:solidFill>
                  <a:srgbClr val="000000"/>
                </a:solidFill>
              </a:rPr>
              <a:t>th</a:t>
            </a:r>
            <a:r>
              <a:rPr lang="en-US" dirty="0" smtClean="0">
                <a:solidFill>
                  <a:srgbClr val="000000"/>
                </a:solidFill>
              </a:rPr>
              <a:t> and 8</a:t>
            </a:r>
            <a:r>
              <a:rPr lang="en-US" baseline="30000" dirty="0" smtClean="0">
                <a:solidFill>
                  <a:srgbClr val="000000"/>
                </a:solidFill>
              </a:rPr>
              <a:t>th</a:t>
            </a:r>
            <a:r>
              <a:rPr lang="en-US" dirty="0" smtClean="0">
                <a:solidFill>
                  <a:srgbClr val="000000"/>
                </a:solidFill>
              </a:rPr>
              <a:t> Grade Published Books Project</a:t>
            </a:r>
            <a:br>
              <a:rPr lang="en-US" dirty="0" smtClean="0">
                <a:solidFill>
                  <a:srgbClr val="000000"/>
                </a:solidFill>
              </a:rPr>
            </a:br>
            <a:endParaRPr lang="en-US" dirty="0">
              <a:solidFill>
                <a:srgbClr val="000000"/>
              </a:solidFill>
            </a:endParaRPr>
          </a:p>
        </p:txBody>
      </p:sp>
      <p:pic>
        <p:nvPicPr>
          <p:cNvPr id="7" name="Content Placeholder 6" descr="20160121_090557_resized_1.jpg"/>
          <p:cNvPicPr>
            <a:picLocks noGrp="1" noChangeAspect="1"/>
          </p:cNvPicPr>
          <p:nvPr>
            <p:ph idx="1"/>
          </p:nvPr>
        </p:nvPicPr>
        <p:blipFill>
          <a:blip r:embed="rId2">
            <a:extLst>
              <a:ext uri="{28A0092B-C50C-407E-A947-70E740481C1C}">
                <a14:useLocalDpi xmlns:a14="http://schemas.microsoft.com/office/drawing/2010/main" val="0"/>
              </a:ext>
            </a:extLst>
          </a:blip>
          <a:srcRect l="31193" r="31193"/>
          <a:stretch>
            <a:fillRect/>
          </a:stretch>
        </p:blipFill>
        <p:spPr/>
      </p:pic>
      <p:sp>
        <p:nvSpPr>
          <p:cNvPr id="6" name="Text Placeholder 5"/>
          <p:cNvSpPr>
            <a:spLocks noGrp="1"/>
          </p:cNvSpPr>
          <p:nvPr>
            <p:ph type="body" sz="half" idx="2"/>
          </p:nvPr>
        </p:nvSpPr>
        <p:spPr>
          <a:xfrm>
            <a:off x="381000" y="2209800"/>
            <a:ext cx="3612776" cy="4083755"/>
          </a:xfrm>
        </p:spPr>
        <p:txBody>
          <a:bodyPr>
            <a:normAutofit fontScale="92500" lnSpcReduction="20000"/>
          </a:bodyPr>
          <a:lstStyle/>
          <a:p>
            <a:pPr algn="l"/>
            <a:r>
              <a:rPr lang="en-US" dirty="0">
                <a:solidFill>
                  <a:srgbClr val="000000"/>
                </a:solidFill>
              </a:rPr>
              <a:t>Mrs. Brown's 8th grade Language Arts class is involved in a project where each student is creating a narrative that will be turned into a hardbound book! The project is called “In Search of Wisdom.” Over winter break, students interviewed someone who is at least 55 years of age or older and, upon their return to school, began writing the story down in narrative form. The students will be writing the story in first person point of view, which means they will write the story as if the experience actually happened to them, so that they can fill in the details and embellish the story as needed to make the story fun and exciting. </a:t>
            </a:r>
          </a:p>
        </p:txBody>
      </p:sp>
      <p:sp>
        <p:nvSpPr>
          <p:cNvPr id="2" name="TextBox 1"/>
          <p:cNvSpPr txBox="1"/>
          <p:nvPr/>
        </p:nvSpPr>
        <p:spPr>
          <a:xfrm>
            <a:off x="5024656" y="6192515"/>
            <a:ext cx="3561432" cy="369332"/>
          </a:xfrm>
          <a:prstGeom prst="rect">
            <a:avLst/>
          </a:prstGeom>
          <a:noFill/>
        </p:spPr>
        <p:txBody>
          <a:bodyPr wrap="square" rtlCol="0">
            <a:spAutoFit/>
          </a:bodyPr>
          <a:lstStyle/>
          <a:p>
            <a:pPr algn="ctr"/>
            <a:r>
              <a:rPr lang="en-US" dirty="0" smtClean="0"/>
              <a:t>Mrs. Brown’s 8</a:t>
            </a:r>
            <a:r>
              <a:rPr lang="en-US" baseline="30000" dirty="0" smtClean="0"/>
              <a:t>th</a:t>
            </a:r>
            <a:r>
              <a:rPr lang="en-US" dirty="0" smtClean="0"/>
              <a:t> Grade Class</a:t>
            </a:r>
            <a:endParaRPr lang="en-US" dirty="0"/>
          </a:p>
        </p:txBody>
      </p:sp>
    </p:spTree>
    <p:extLst>
      <p:ext uri="{BB962C8B-B14F-4D97-AF65-F5344CB8AC3E}">
        <p14:creationId xmlns:p14="http://schemas.microsoft.com/office/powerpoint/2010/main" val="3121215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43778" y="609601"/>
            <a:ext cx="4155254" cy="1140178"/>
          </a:xfrm>
        </p:spPr>
        <p:txBody>
          <a:bodyPr>
            <a:normAutofit/>
          </a:bodyPr>
          <a:lstStyle/>
          <a:p>
            <a:pPr algn="l"/>
            <a:r>
              <a:rPr lang="en-US" sz="1600" dirty="0"/>
              <a:t>This project gives the students an authentic assessment in writing and it is highly motivating as well</a:t>
            </a:r>
            <a:r>
              <a:rPr lang="en-US" sz="1600" dirty="0" smtClean="0"/>
              <a:t>.</a:t>
            </a:r>
            <a:br>
              <a:rPr lang="en-US" sz="1600" dirty="0" smtClean="0"/>
            </a:br>
            <a:r>
              <a:rPr lang="en-US" sz="1600" dirty="0" smtClean="0"/>
              <a:t>~ Julie Reese, 7</a:t>
            </a:r>
            <a:r>
              <a:rPr lang="en-US" sz="1600" baseline="30000" dirty="0" smtClean="0"/>
              <a:t>th</a:t>
            </a:r>
            <a:r>
              <a:rPr lang="en-US" sz="1600" dirty="0" smtClean="0"/>
              <a:t> Grade LA</a:t>
            </a:r>
            <a:endParaRPr lang="en-US" sz="1600" dirty="0"/>
          </a:p>
        </p:txBody>
      </p:sp>
      <p:pic>
        <p:nvPicPr>
          <p:cNvPr id="8" name="Content Placeholder 7" descr="IMG_0617.jpg"/>
          <p:cNvPicPr>
            <a:picLocks noGrp="1" noChangeAspect="1"/>
          </p:cNvPicPr>
          <p:nvPr>
            <p:ph idx="1"/>
          </p:nvPr>
        </p:nvPicPr>
        <p:blipFill>
          <a:blip r:embed="rId2" cstate="email">
            <a:extLst>
              <a:ext uri="{28A0092B-C50C-407E-A947-70E740481C1C}">
                <a14:useLocalDpi xmlns:a14="http://schemas.microsoft.com/office/drawing/2010/main" val="0"/>
              </a:ext>
            </a:extLst>
          </a:blip>
          <a:srcRect t="-133251" b="-133251"/>
          <a:stretch>
            <a:fillRect/>
          </a:stretch>
        </p:blipFill>
        <p:spPr>
          <a:xfrm>
            <a:off x="4759400" y="1749779"/>
            <a:ext cx="4155255" cy="5697537"/>
          </a:xfrm>
        </p:spPr>
      </p:pic>
      <p:sp>
        <p:nvSpPr>
          <p:cNvPr id="7" name="Text Placeholder 6"/>
          <p:cNvSpPr>
            <a:spLocks noGrp="1"/>
          </p:cNvSpPr>
          <p:nvPr>
            <p:ph type="body" sz="half" idx="2"/>
          </p:nvPr>
        </p:nvSpPr>
        <p:spPr>
          <a:xfrm>
            <a:off x="381000" y="0"/>
            <a:ext cx="3612776" cy="6078537"/>
          </a:xfrm>
        </p:spPr>
        <p:txBody>
          <a:bodyPr>
            <a:normAutofit/>
          </a:bodyPr>
          <a:lstStyle/>
          <a:p>
            <a:pPr algn="l"/>
            <a:endParaRPr lang="en-US" dirty="0" smtClean="0"/>
          </a:p>
          <a:p>
            <a:pPr algn="l"/>
            <a:r>
              <a:rPr lang="en-US" b="1" u="sng" dirty="0" smtClean="0"/>
              <a:t>8</a:t>
            </a:r>
            <a:r>
              <a:rPr lang="en-US" b="1" u="sng" baseline="30000" dirty="0" smtClean="0"/>
              <a:t>th</a:t>
            </a:r>
            <a:r>
              <a:rPr lang="en-US" b="1" u="sng" dirty="0" smtClean="0"/>
              <a:t> Grade Published Books</a:t>
            </a:r>
            <a:endParaRPr lang="en-US" b="1" u="sng" dirty="0"/>
          </a:p>
          <a:p>
            <a:pPr algn="l"/>
            <a:endParaRPr lang="en-US" dirty="0" smtClean="0"/>
          </a:p>
          <a:p>
            <a:pPr algn="l"/>
            <a:r>
              <a:rPr lang="en-US" dirty="0" smtClean="0"/>
              <a:t>The </a:t>
            </a:r>
            <a:r>
              <a:rPr lang="en-US" dirty="0"/>
              <a:t>publishing company is a well-known company called Student Treasures; they have been successfully publishing student narratives for many years as a service to public and private education.  Our books will be electronically sent to the publisher on February 26th and returned approximately two weeks later.  The first week of April students will attend Author's Night where they will represent their books and present them to the public</a:t>
            </a:r>
            <a:r>
              <a:rPr lang="en-US" dirty="0" smtClean="0"/>
              <a:t>.</a:t>
            </a:r>
          </a:p>
          <a:p>
            <a:pPr algn="l"/>
            <a:endParaRPr lang="en-US" dirty="0"/>
          </a:p>
          <a:p>
            <a:pPr algn="l"/>
            <a:r>
              <a:rPr lang="en-US" dirty="0" smtClean="0"/>
              <a:t>~Shelby Brown, 8</a:t>
            </a:r>
            <a:r>
              <a:rPr lang="en-US" baseline="30000" dirty="0" smtClean="0"/>
              <a:t>th</a:t>
            </a:r>
            <a:r>
              <a:rPr lang="en-US" dirty="0" smtClean="0"/>
              <a:t> Grade LA</a:t>
            </a:r>
            <a:endParaRPr lang="en-US" dirty="0"/>
          </a:p>
        </p:txBody>
      </p:sp>
      <p:sp>
        <p:nvSpPr>
          <p:cNvPr id="2" name="TextBox 1"/>
          <p:cNvSpPr txBox="1"/>
          <p:nvPr/>
        </p:nvSpPr>
        <p:spPr>
          <a:xfrm>
            <a:off x="5420371" y="2843504"/>
            <a:ext cx="2585949" cy="646331"/>
          </a:xfrm>
          <a:prstGeom prst="rect">
            <a:avLst/>
          </a:prstGeom>
          <a:noFill/>
        </p:spPr>
        <p:txBody>
          <a:bodyPr wrap="square" rtlCol="0">
            <a:spAutoFit/>
          </a:bodyPr>
          <a:lstStyle/>
          <a:p>
            <a:pPr algn="ctr"/>
            <a:r>
              <a:rPr lang="en-US" dirty="0" smtClean="0"/>
              <a:t>Examples from 2014-2015</a:t>
            </a:r>
            <a:endParaRPr lang="en-US" dirty="0"/>
          </a:p>
        </p:txBody>
      </p:sp>
    </p:spTree>
    <p:extLst>
      <p:ext uri="{BB962C8B-B14F-4D97-AF65-F5344CB8AC3E}">
        <p14:creationId xmlns:p14="http://schemas.microsoft.com/office/powerpoint/2010/main" val="25648924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067" y="294473"/>
            <a:ext cx="3938741" cy="1915328"/>
          </a:xfrm>
        </p:spPr>
        <p:txBody>
          <a:bodyPr/>
          <a:lstStyle/>
          <a:p>
            <a:r>
              <a:rPr lang="en-US" dirty="0" smtClean="0"/>
              <a:t>Student Art Work</a:t>
            </a:r>
            <a:br>
              <a:rPr lang="en-US" dirty="0" smtClean="0"/>
            </a:br>
            <a:r>
              <a:rPr lang="en-US" dirty="0" smtClean="0"/>
              <a:t>Mural in the Counseling Office</a:t>
            </a:r>
            <a:endParaRPr lang="en-US" dirty="0"/>
          </a:p>
        </p:txBody>
      </p:sp>
      <p:pic>
        <p:nvPicPr>
          <p:cNvPr id="5" name="Content Placeholder 4" descr="IMG_0623.JPG"/>
          <p:cNvPicPr>
            <a:picLocks noGrp="1" noChangeAspect="1"/>
          </p:cNvPicPr>
          <p:nvPr>
            <p:ph idx="1"/>
          </p:nvPr>
        </p:nvPicPr>
        <p:blipFill>
          <a:blip r:embed="rId2" cstate="email">
            <a:extLst>
              <a:ext uri="{28A0092B-C50C-407E-A947-70E740481C1C}">
                <a14:useLocalDpi xmlns:a14="http://schemas.microsoft.com/office/drawing/2010/main" val="0"/>
              </a:ext>
            </a:extLst>
          </a:blip>
          <a:srcRect l="24902" r="24902"/>
          <a:stretch>
            <a:fillRect/>
          </a:stretch>
        </p:blipFill>
        <p:spPr>
          <a:xfrm rot="10800000">
            <a:off x="4885859" y="381001"/>
            <a:ext cx="3813174" cy="5697537"/>
          </a:xfrm>
        </p:spPr>
      </p:pic>
      <p:sp>
        <p:nvSpPr>
          <p:cNvPr id="4" name="Text Placeholder 3"/>
          <p:cNvSpPr>
            <a:spLocks noGrp="1"/>
          </p:cNvSpPr>
          <p:nvPr>
            <p:ph type="body" sz="half" idx="2"/>
          </p:nvPr>
        </p:nvSpPr>
        <p:spPr/>
        <p:txBody>
          <a:bodyPr/>
          <a:lstStyle/>
          <a:p>
            <a:endParaRPr lang="en-US" dirty="0" smtClean="0"/>
          </a:p>
          <a:p>
            <a:pPr algn="l"/>
            <a:endParaRPr lang="en-US" dirty="0" smtClean="0"/>
          </a:p>
          <a:p>
            <a:pPr algn="l"/>
            <a:endParaRPr lang="en-US" dirty="0"/>
          </a:p>
          <a:p>
            <a:pPr algn="l"/>
            <a:endParaRPr lang="en-US" dirty="0" smtClean="0"/>
          </a:p>
          <a:p>
            <a:pPr algn="l"/>
            <a:endParaRPr lang="en-US" dirty="0"/>
          </a:p>
          <a:p>
            <a:pPr algn="l"/>
            <a:endParaRPr lang="en-US" dirty="0" smtClean="0"/>
          </a:p>
          <a:p>
            <a:pPr algn="l"/>
            <a:r>
              <a:rPr lang="en-US" dirty="0" smtClean="0"/>
              <a:t>This mural was painted by </a:t>
            </a:r>
            <a:r>
              <a:rPr lang="en-US" dirty="0" err="1" smtClean="0"/>
              <a:t>Carlie</a:t>
            </a:r>
            <a:r>
              <a:rPr lang="en-US" dirty="0" smtClean="0"/>
              <a:t> </a:t>
            </a:r>
            <a:r>
              <a:rPr lang="en-US" dirty="0" err="1" smtClean="0"/>
              <a:t>Connelley</a:t>
            </a:r>
            <a:r>
              <a:rPr lang="en-US" dirty="0" smtClean="0"/>
              <a:t> and Madison </a:t>
            </a:r>
            <a:r>
              <a:rPr lang="en-US" dirty="0" err="1" smtClean="0"/>
              <a:t>Schiefelbein</a:t>
            </a:r>
            <a:endParaRPr lang="en-US" dirty="0" smtClean="0"/>
          </a:p>
        </p:txBody>
      </p:sp>
    </p:spTree>
    <p:extLst>
      <p:ext uri="{BB962C8B-B14F-4D97-AF65-F5344CB8AC3E}">
        <p14:creationId xmlns:p14="http://schemas.microsoft.com/office/powerpoint/2010/main" val="2300768690"/>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solidFill>
                  <a:srgbClr val="000000"/>
                </a:solidFill>
              </a:rPr>
              <a:t>Fitness Walking at EMS</a:t>
            </a:r>
            <a:r>
              <a:rPr lang="en-US" dirty="0">
                <a:solidFill>
                  <a:srgbClr val="000000"/>
                </a:solidFill>
              </a:rPr>
              <a:t/>
            </a:r>
            <a:br>
              <a:rPr lang="en-US" dirty="0">
                <a:solidFill>
                  <a:srgbClr val="000000"/>
                </a:solidFill>
              </a:rPr>
            </a:br>
            <a:endParaRPr lang="en-US" dirty="0">
              <a:solidFill>
                <a:srgbClr val="000000"/>
              </a:solidFill>
            </a:endParaRPr>
          </a:p>
        </p:txBody>
      </p:sp>
      <p:sp>
        <p:nvSpPr>
          <p:cNvPr id="4" name="Text Placeholder 3"/>
          <p:cNvSpPr>
            <a:spLocks noGrp="1"/>
          </p:cNvSpPr>
          <p:nvPr>
            <p:ph type="body" sz="half" idx="2"/>
          </p:nvPr>
        </p:nvSpPr>
        <p:spPr>
          <a:xfrm>
            <a:off x="381000" y="1799068"/>
            <a:ext cx="3612776" cy="5058931"/>
          </a:xfrm>
        </p:spPr>
        <p:txBody>
          <a:bodyPr>
            <a:normAutofit fontScale="55000" lnSpcReduction="20000"/>
          </a:bodyPr>
          <a:lstStyle/>
          <a:p>
            <a:r>
              <a:rPr lang="en-US" sz="4200" dirty="0">
                <a:solidFill>
                  <a:srgbClr val="000000"/>
                </a:solidFill>
              </a:rPr>
              <a:t>Fitness Walking at EMS</a:t>
            </a:r>
          </a:p>
          <a:p>
            <a:endParaRPr lang="en-US" sz="4200" dirty="0">
              <a:solidFill>
                <a:srgbClr val="000000"/>
              </a:solidFill>
            </a:endParaRPr>
          </a:p>
          <a:p>
            <a:r>
              <a:rPr lang="en-US" sz="4200" dirty="0">
                <a:solidFill>
                  <a:srgbClr val="000000"/>
                </a:solidFill>
              </a:rPr>
              <a:t>As a part of the district wellness committee incentive, EMS Students are walking laps not only for their physical fitness but for brain fitness.  Studies have shown that if students move in the AM brain activity increases also.  Math and Reading scores across the US have gone up with schools that exercise before school.</a:t>
            </a:r>
          </a:p>
          <a:p>
            <a:endParaRPr lang="en-US" dirty="0">
              <a:solidFill>
                <a:srgbClr val="000000"/>
              </a:solidFill>
            </a:endParaRPr>
          </a:p>
        </p:txBody>
      </p:sp>
      <p:pic>
        <p:nvPicPr>
          <p:cNvPr id="5" name="Content Placeholder 4" descr="IMG_2377-2.JPG"/>
          <p:cNvPicPr>
            <a:picLocks noGrp="1" noChangeAspect="1"/>
          </p:cNvPicPr>
          <p:nvPr>
            <p:ph idx="1"/>
          </p:nvPr>
        </p:nvPicPr>
        <p:blipFill>
          <a:blip r:embed="rId2" cstate="email">
            <a:extLst>
              <a:ext uri="{28A0092B-C50C-407E-A947-70E740481C1C}">
                <a14:useLocalDpi xmlns:a14="http://schemas.microsoft.com/office/drawing/2010/main" val="0"/>
              </a:ext>
            </a:extLst>
          </a:blip>
          <a:srcRect t="-49611" b="-49611"/>
          <a:stretch>
            <a:fillRect/>
          </a:stretch>
        </p:blipFill>
        <p:spPr>
          <a:xfrm rot="5400000">
            <a:off x="4886325" y="381000"/>
            <a:ext cx="3813175" cy="5697538"/>
          </a:xfrm>
        </p:spPr>
      </p:pic>
    </p:spTree>
    <p:extLst>
      <p:ext uri="{BB962C8B-B14F-4D97-AF65-F5344CB8AC3E}">
        <p14:creationId xmlns:p14="http://schemas.microsoft.com/office/powerpoint/2010/main" val="20631642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2"/>
            <a:ext cx="3612776" cy="1354666"/>
          </a:xfrm>
        </p:spPr>
        <p:txBody>
          <a:bodyPr/>
          <a:lstStyle/>
          <a:p>
            <a:r>
              <a:rPr lang="en-US" sz="4400" dirty="0" smtClean="0">
                <a:solidFill>
                  <a:srgbClr val="000000"/>
                </a:solidFill>
              </a:rPr>
              <a:t>Fitness Walking</a:t>
            </a:r>
            <a:endParaRPr lang="en-US" sz="4400" dirty="0">
              <a:solidFill>
                <a:srgbClr val="000000"/>
              </a:solidFill>
            </a:endParaRPr>
          </a:p>
        </p:txBody>
      </p:sp>
      <p:pic>
        <p:nvPicPr>
          <p:cNvPr id="7" name="Content Placeholder 6"/>
          <p:cNvPicPr>
            <a:picLocks noGrp="1" noChangeAspect="1"/>
          </p:cNvPicPr>
          <p:nvPr>
            <p:ph idx="1"/>
          </p:nvPr>
        </p:nvPicPr>
        <p:blipFill>
          <a:blip r:embed="rId2"/>
          <a:srcRect l="5382" r="5382"/>
          <a:stretch>
            <a:fillRect/>
          </a:stretch>
        </p:blipFill>
        <p:spPr>
          <a:xfrm>
            <a:off x="4885859" y="0"/>
            <a:ext cx="2492846" cy="3724740"/>
          </a:xfrm>
        </p:spPr>
      </p:pic>
      <p:sp>
        <p:nvSpPr>
          <p:cNvPr id="4" name="Text Placeholder 3"/>
          <p:cNvSpPr>
            <a:spLocks noGrp="1"/>
          </p:cNvSpPr>
          <p:nvPr>
            <p:ph type="body" sz="half" idx="2"/>
          </p:nvPr>
        </p:nvSpPr>
        <p:spPr>
          <a:xfrm>
            <a:off x="381000" y="1735668"/>
            <a:ext cx="3612776" cy="5233829"/>
          </a:xfrm>
        </p:spPr>
        <p:txBody>
          <a:bodyPr>
            <a:normAutofit/>
          </a:bodyPr>
          <a:lstStyle/>
          <a:p>
            <a:r>
              <a:rPr lang="en-US" sz="2400" dirty="0" smtClean="0">
                <a:solidFill>
                  <a:srgbClr val="000000"/>
                </a:solidFill>
              </a:rPr>
              <a:t>Fitness walking has approximately 60 – 70 students that participate each morning.</a:t>
            </a:r>
          </a:p>
          <a:p>
            <a:r>
              <a:rPr lang="en-US" sz="2400" dirty="0" smtClean="0">
                <a:solidFill>
                  <a:srgbClr val="000000"/>
                </a:solidFill>
              </a:rPr>
              <a:t>Lynne Watts calculates minutes or mile and applies it toward</a:t>
            </a:r>
          </a:p>
          <a:p>
            <a:endParaRPr lang="en-US" sz="2400" dirty="0">
              <a:solidFill>
                <a:srgbClr val="000000"/>
              </a:solidFill>
            </a:endParaRPr>
          </a:p>
          <a:p>
            <a:r>
              <a:rPr lang="en-US" sz="2400" dirty="0" smtClean="0">
                <a:solidFill>
                  <a:srgbClr val="000000"/>
                </a:solidFill>
              </a:rPr>
              <a:t>Walking Across Colorado</a:t>
            </a:r>
          </a:p>
          <a:p>
            <a:r>
              <a:rPr lang="en-US" sz="2400" dirty="0" smtClean="0">
                <a:solidFill>
                  <a:srgbClr val="000000"/>
                </a:solidFill>
              </a:rPr>
              <a:t>or</a:t>
            </a:r>
          </a:p>
          <a:p>
            <a:r>
              <a:rPr lang="en-US" sz="2400" dirty="0" smtClean="0">
                <a:solidFill>
                  <a:srgbClr val="000000"/>
                </a:solidFill>
              </a:rPr>
              <a:t>Climbing 14er’s </a:t>
            </a:r>
            <a:endParaRPr lang="en-US" sz="2400" dirty="0">
              <a:solidFill>
                <a:srgbClr val="000000"/>
              </a:solidFill>
            </a:endParaRPr>
          </a:p>
        </p:txBody>
      </p:sp>
      <p:pic>
        <p:nvPicPr>
          <p:cNvPr id="9" name="Picture 8"/>
          <p:cNvPicPr>
            <a:picLocks noChangeAspect="1"/>
          </p:cNvPicPr>
          <p:nvPr/>
        </p:nvPicPr>
        <p:blipFill>
          <a:blip r:embed="rId3"/>
          <a:stretch>
            <a:fillRect/>
          </a:stretch>
        </p:blipFill>
        <p:spPr>
          <a:xfrm>
            <a:off x="6495344" y="3231445"/>
            <a:ext cx="2423583" cy="3231444"/>
          </a:xfrm>
          <a:prstGeom prst="rect">
            <a:avLst/>
          </a:prstGeom>
        </p:spPr>
      </p:pic>
      <p:pic>
        <p:nvPicPr>
          <p:cNvPr id="10" name="Picture 9"/>
          <p:cNvPicPr>
            <a:picLocks noChangeAspect="1"/>
          </p:cNvPicPr>
          <p:nvPr/>
        </p:nvPicPr>
        <p:blipFill>
          <a:blip r:embed="rId4"/>
          <a:stretch>
            <a:fillRect/>
          </a:stretch>
        </p:blipFill>
        <p:spPr>
          <a:xfrm>
            <a:off x="5102025" y="4364123"/>
            <a:ext cx="866913" cy="1582378"/>
          </a:xfrm>
          <a:prstGeom prst="rect">
            <a:avLst/>
          </a:prstGeom>
        </p:spPr>
      </p:pic>
      <p:pic>
        <p:nvPicPr>
          <p:cNvPr id="11" name="Picture 10"/>
          <p:cNvPicPr>
            <a:picLocks noChangeAspect="1"/>
          </p:cNvPicPr>
          <p:nvPr/>
        </p:nvPicPr>
        <p:blipFill>
          <a:blip r:embed="rId5"/>
          <a:stretch>
            <a:fillRect/>
          </a:stretch>
        </p:blipFill>
        <p:spPr>
          <a:xfrm>
            <a:off x="7653867" y="1219200"/>
            <a:ext cx="863600" cy="990600"/>
          </a:xfrm>
          <a:prstGeom prst="rect">
            <a:avLst/>
          </a:prstGeom>
        </p:spPr>
      </p:pic>
    </p:spTree>
    <p:extLst>
      <p:ext uri="{BB962C8B-B14F-4D97-AF65-F5344CB8AC3E}">
        <p14:creationId xmlns:p14="http://schemas.microsoft.com/office/powerpoint/2010/main" val="14523947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792163" y="182282"/>
            <a:ext cx="7811286" cy="996940"/>
          </a:xfrm>
          <a:prstGeom prst="rect">
            <a:avLst/>
          </a:prstGeom>
        </p:spPr>
      </p:pic>
      <p:sp>
        <p:nvSpPr>
          <p:cNvPr id="4" name="Rectangle 3"/>
          <p:cNvSpPr/>
          <p:nvPr/>
        </p:nvSpPr>
        <p:spPr>
          <a:xfrm>
            <a:off x="226804" y="1708357"/>
            <a:ext cx="8917195" cy="5047536"/>
          </a:xfrm>
          <a:prstGeom prst="rect">
            <a:avLst/>
          </a:prstGeom>
        </p:spPr>
        <p:txBody>
          <a:bodyPr wrap="square">
            <a:spAutoFit/>
          </a:bodyPr>
          <a:lstStyle/>
          <a:p>
            <a:endParaRPr lang="en-US" dirty="0" smtClean="0"/>
          </a:p>
          <a:p>
            <a:endParaRPr lang="en-US" dirty="0"/>
          </a:p>
          <a:p>
            <a:r>
              <a:rPr lang="en-US" sz="2000" dirty="0" smtClean="0"/>
              <a:t>“</a:t>
            </a:r>
            <a:r>
              <a:rPr lang="en-US" sz="2000" dirty="0"/>
              <a:t>I think Study Island is a great tool for me.  I LOVE IT because you can practice as much as you like and actually do good on the tests.  If you get something wrong you can see why and find the right answer”</a:t>
            </a:r>
            <a:r>
              <a:rPr lang="en-US" sz="2000" dirty="0" smtClean="0"/>
              <a:t>.</a:t>
            </a:r>
          </a:p>
          <a:p>
            <a:endParaRPr lang="en-US" dirty="0" smtClean="0"/>
          </a:p>
          <a:p>
            <a:endParaRPr lang="en-US" dirty="0"/>
          </a:p>
          <a:p>
            <a:endParaRPr lang="en-US" dirty="0"/>
          </a:p>
          <a:p>
            <a:r>
              <a:rPr lang="en-US" dirty="0"/>
              <a:t>“</a:t>
            </a:r>
            <a:r>
              <a:rPr lang="en-US" sz="2000" dirty="0"/>
              <a:t>I feel as though Study Island has very much benefitted the 7th grade science program.  As science is an easily neglected subject, Study Island brings more focus to the necessary practice.  The future cannot be successful without science.  Study Island's practice and tests drill the needed information into our heads”.  - </a:t>
            </a:r>
            <a:r>
              <a:rPr lang="en-US" sz="2000" dirty="0" err="1"/>
              <a:t>Izzy</a:t>
            </a:r>
            <a:r>
              <a:rPr lang="en-US" sz="2000" dirty="0"/>
              <a:t> McCarty</a:t>
            </a:r>
          </a:p>
          <a:p>
            <a:endParaRPr lang="en-US" dirty="0" smtClean="0"/>
          </a:p>
          <a:p>
            <a:endParaRPr lang="en-US" dirty="0"/>
          </a:p>
          <a:p>
            <a:endParaRPr lang="en-US" dirty="0" smtClean="0"/>
          </a:p>
          <a:p>
            <a:endParaRPr lang="en-US" dirty="0"/>
          </a:p>
        </p:txBody>
      </p:sp>
      <p:sp>
        <p:nvSpPr>
          <p:cNvPr id="2" name="TextBox 1"/>
          <p:cNvSpPr txBox="1"/>
          <p:nvPr/>
        </p:nvSpPr>
        <p:spPr>
          <a:xfrm>
            <a:off x="4509307" y="1082950"/>
            <a:ext cx="4287398" cy="369332"/>
          </a:xfrm>
          <a:prstGeom prst="rect">
            <a:avLst/>
          </a:prstGeom>
          <a:noFill/>
        </p:spPr>
        <p:txBody>
          <a:bodyPr wrap="square" rtlCol="0">
            <a:spAutoFit/>
          </a:bodyPr>
          <a:lstStyle/>
          <a:p>
            <a:r>
              <a:rPr lang="en-US" dirty="0" smtClean="0"/>
              <a:t>7</a:t>
            </a:r>
            <a:r>
              <a:rPr lang="en-US" baseline="30000" dirty="0" smtClean="0"/>
              <a:t>th</a:t>
            </a:r>
            <a:r>
              <a:rPr lang="en-US" dirty="0" smtClean="0"/>
              <a:t> Grade Science</a:t>
            </a:r>
          </a:p>
        </p:txBody>
      </p:sp>
    </p:spTree>
    <p:extLst>
      <p:ext uri="{BB962C8B-B14F-4D97-AF65-F5344CB8AC3E}">
        <p14:creationId xmlns:p14="http://schemas.microsoft.com/office/powerpoint/2010/main" val="5170630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solidFill>
                  <a:srgbClr val="000000"/>
                </a:solidFill>
              </a:rPr>
              <a:t>What 7</a:t>
            </a:r>
            <a:r>
              <a:rPr lang="en-US" baseline="30000" dirty="0" smtClean="0">
                <a:solidFill>
                  <a:srgbClr val="000000"/>
                </a:solidFill>
              </a:rPr>
              <a:t>th</a:t>
            </a:r>
            <a:r>
              <a:rPr lang="en-US" dirty="0" smtClean="0">
                <a:solidFill>
                  <a:srgbClr val="000000"/>
                </a:solidFill>
              </a:rPr>
              <a:t> Grade Students are saying about Study Island</a:t>
            </a:r>
            <a:endParaRPr lang="en-US" dirty="0">
              <a:solidFill>
                <a:srgbClr val="000000"/>
              </a:solidFill>
            </a:endParaRPr>
          </a:p>
        </p:txBody>
      </p:sp>
      <p:sp>
        <p:nvSpPr>
          <p:cNvPr id="4" name="Content Placeholder 3"/>
          <p:cNvSpPr>
            <a:spLocks noGrp="1"/>
          </p:cNvSpPr>
          <p:nvPr>
            <p:ph idx="1"/>
          </p:nvPr>
        </p:nvSpPr>
        <p:spPr>
          <a:xfrm>
            <a:off x="4581450" y="381001"/>
            <a:ext cx="4445367" cy="6255895"/>
          </a:xfrm>
        </p:spPr>
        <p:txBody>
          <a:bodyPr>
            <a:noAutofit/>
          </a:bodyPr>
          <a:lstStyle/>
          <a:p>
            <a:r>
              <a:rPr lang="en-US" sz="2000" dirty="0" smtClean="0"/>
              <a:t>“I think Study Island is beneficial because if you get a question wrong it gives you an explanation of why your answer is wrong and lets you pick the correct answer”.</a:t>
            </a:r>
          </a:p>
          <a:p>
            <a:endParaRPr lang="en-US" sz="2000" dirty="0" smtClean="0"/>
          </a:p>
          <a:p>
            <a:r>
              <a:rPr lang="en-US" sz="2000" dirty="0"/>
              <a:t>“It helps me study in a fun way! :)”                                 - Brody </a:t>
            </a:r>
            <a:r>
              <a:rPr lang="en-US" sz="2000" dirty="0" err="1"/>
              <a:t>Sprouse</a:t>
            </a:r>
            <a:endParaRPr lang="en-US" sz="2000" dirty="0"/>
          </a:p>
          <a:p>
            <a:endParaRPr lang="en-US" sz="2000" dirty="0"/>
          </a:p>
          <a:p>
            <a:r>
              <a:rPr lang="en-US" sz="2000" dirty="0"/>
              <a:t>“The benefits of Study Island is its a good studying tool when no one else can test you.  You can practice at home easily.  Overall I love it!”</a:t>
            </a:r>
          </a:p>
          <a:p>
            <a:endParaRPr lang="en-US" sz="2000" dirty="0"/>
          </a:p>
        </p:txBody>
      </p:sp>
      <p:sp>
        <p:nvSpPr>
          <p:cNvPr id="5" name="Content Placeholder 4"/>
          <p:cNvSpPr>
            <a:spLocks noGrp="1"/>
          </p:cNvSpPr>
          <p:nvPr>
            <p:ph type="body" sz="half" idx="2"/>
          </p:nvPr>
        </p:nvSpPr>
        <p:spPr>
          <a:xfrm>
            <a:off x="381000" y="2209800"/>
            <a:ext cx="3612776" cy="4245677"/>
          </a:xfrm>
        </p:spPr>
        <p:txBody>
          <a:bodyPr>
            <a:normAutofit/>
          </a:bodyPr>
          <a:lstStyle/>
          <a:p>
            <a:endParaRPr lang="en-US" dirty="0" smtClean="0"/>
          </a:p>
          <a:p>
            <a:endParaRPr lang="en-US" dirty="0"/>
          </a:p>
          <a:p>
            <a:r>
              <a:rPr lang="en-US" dirty="0" smtClean="0"/>
              <a:t>“I </a:t>
            </a:r>
            <a:r>
              <a:rPr lang="en-US" dirty="0"/>
              <a:t>think Study Island is beneficial because it helps maintain study habits.  It tells us how we've improved and what we need to work on.  Also, it gives us an idea of what will be on our </a:t>
            </a:r>
            <a:r>
              <a:rPr lang="en-US" dirty="0" smtClean="0"/>
              <a:t>tests”.          ---Megan Timpson</a:t>
            </a:r>
          </a:p>
        </p:txBody>
      </p:sp>
    </p:spTree>
    <p:extLst>
      <p:ext uri="{BB962C8B-B14F-4D97-AF65-F5344CB8AC3E}">
        <p14:creationId xmlns:p14="http://schemas.microsoft.com/office/powerpoint/2010/main" val="20711512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4200" y="973668"/>
            <a:ext cx="5446713" cy="2286000"/>
          </a:xfrm>
        </p:spPr>
        <p:txBody>
          <a:bodyPr/>
          <a:lstStyle/>
          <a:p>
            <a:r>
              <a:rPr lang="en-US" dirty="0" smtClean="0">
                <a:latin typeface="+mn-lt"/>
              </a:rPr>
              <a:t>Elizabeth Middle School</a:t>
            </a:r>
            <a:r>
              <a:rPr lang="en-US" dirty="0" smtClean="0"/>
              <a:t> </a:t>
            </a:r>
            <a:endParaRPr lang="en-US" dirty="0"/>
          </a:p>
        </p:txBody>
      </p:sp>
      <p:sp>
        <p:nvSpPr>
          <p:cNvPr id="3" name="Subtitle 2"/>
          <p:cNvSpPr>
            <a:spLocks noGrp="1"/>
          </p:cNvSpPr>
          <p:nvPr>
            <p:ph type="subTitle" idx="1"/>
          </p:nvPr>
        </p:nvSpPr>
        <p:spPr>
          <a:xfrm>
            <a:off x="1854200" y="4021667"/>
            <a:ext cx="5446713" cy="2033991"/>
          </a:xfrm>
        </p:spPr>
        <p:txBody>
          <a:bodyPr>
            <a:normAutofit/>
          </a:bodyPr>
          <a:lstStyle/>
          <a:p>
            <a:r>
              <a:rPr lang="en-US" sz="4800" dirty="0" smtClean="0">
                <a:cs typeface="Mistral"/>
              </a:rPr>
              <a:t>SHOWCASE</a:t>
            </a:r>
          </a:p>
          <a:p>
            <a:r>
              <a:rPr lang="en-US" sz="4800" dirty="0" smtClean="0">
                <a:cs typeface="Mistral"/>
              </a:rPr>
              <a:t>2016</a:t>
            </a:r>
            <a:endParaRPr lang="en-US" sz="4800" dirty="0">
              <a:cs typeface="Mistral"/>
            </a:endParaRPr>
          </a:p>
        </p:txBody>
      </p:sp>
    </p:spTree>
    <p:extLst>
      <p:ext uri="{BB962C8B-B14F-4D97-AF65-F5344CB8AC3E}">
        <p14:creationId xmlns:p14="http://schemas.microsoft.com/office/powerpoint/2010/main" val="30468285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mn-lt"/>
              </a:rPr>
              <a:t>Other Great Things that are Happening at</a:t>
            </a:r>
            <a:endParaRPr lang="en-US" dirty="0">
              <a:latin typeface="+mn-lt"/>
            </a:endParaRPr>
          </a:p>
        </p:txBody>
      </p:sp>
      <p:sp>
        <p:nvSpPr>
          <p:cNvPr id="6" name="Text Placeholder 5"/>
          <p:cNvSpPr>
            <a:spLocks noGrp="1"/>
          </p:cNvSpPr>
          <p:nvPr>
            <p:ph type="body" idx="1"/>
          </p:nvPr>
        </p:nvSpPr>
        <p:spPr>
          <a:xfrm>
            <a:off x="1854200" y="3576917"/>
            <a:ext cx="5446714" cy="1396975"/>
          </a:xfrm>
        </p:spPr>
        <p:txBody>
          <a:bodyPr>
            <a:noAutofit/>
          </a:bodyPr>
          <a:lstStyle/>
          <a:p>
            <a:r>
              <a:rPr lang="en-US" sz="6000" dirty="0" smtClean="0"/>
              <a:t>EMS</a:t>
            </a:r>
            <a:endParaRPr lang="en-US" sz="6000" dirty="0"/>
          </a:p>
        </p:txBody>
      </p:sp>
    </p:spTree>
    <p:extLst>
      <p:ext uri="{BB962C8B-B14F-4D97-AF65-F5344CB8AC3E}">
        <p14:creationId xmlns:p14="http://schemas.microsoft.com/office/powerpoint/2010/main" val="13592955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92162" y="40341"/>
            <a:ext cx="7570787" cy="3013538"/>
          </a:xfrm>
        </p:spPr>
        <p:txBody>
          <a:bodyPr/>
          <a:lstStyle/>
          <a:p>
            <a:r>
              <a:rPr lang="en-US" sz="4800" b="1" dirty="0"/>
              <a:t>Red Ribbon Week </a:t>
            </a:r>
            <a:r>
              <a:rPr lang="en-US" sz="4800" b="1" dirty="0" smtClean="0"/>
              <a:t/>
            </a:r>
            <a:br>
              <a:rPr lang="en-US" sz="4800" b="1" dirty="0" smtClean="0"/>
            </a:br>
            <a:r>
              <a:rPr lang="en-US" sz="4800" b="1" dirty="0" smtClean="0"/>
              <a:t>The </a:t>
            </a:r>
            <a:r>
              <a:rPr lang="en-US" sz="4800" b="1" dirty="0"/>
              <a:t>National Guard Helicopter </a:t>
            </a:r>
            <a:r>
              <a:rPr lang="en-US" dirty="0"/>
              <a:t/>
            </a:r>
            <a:br>
              <a:rPr lang="en-US" dirty="0"/>
            </a:br>
            <a:endParaRPr lang="en-US" dirty="0"/>
          </a:p>
        </p:txBody>
      </p:sp>
      <p:sp>
        <p:nvSpPr>
          <p:cNvPr id="6" name="Content Placeholder 5"/>
          <p:cNvSpPr>
            <a:spLocks noGrp="1"/>
          </p:cNvSpPr>
          <p:nvPr>
            <p:ph idx="1"/>
          </p:nvPr>
        </p:nvSpPr>
        <p:spPr>
          <a:xfrm>
            <a:off x="792162" y="1829303"/>
            <a:ext cx="7570787" cy="4915807"/>
          </a:xfrm>
        </p:spPr>
        <p:txBody>
          <a:bodyPr/>
          <a:lstStyle/>
          <a:p>
            <a:pPr marL="0" indent="0">
              <a:buNone/>
            </a:pPr>
            <a:endParaRPr lang="en-US" dirty="0" smtClean="0"/>
          </a:p>
          <a:p>
            <a:endParaRPr lang="en-US" dirty="0"/>
          </a:p>
        </p:txBody>
      </p:sp>
      <p:pic>
        <p:nvPicPr>
          <p:cNvPr id="7" name="Picture 6" descr="IMG_0472 (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5162" y="2766633"/>
            <a:ext cx="2199394" cy="2932525"/>
          </a:xfrm>
          <a:prstGeom prst="rect">
            <a:avLst/>
          </a:prstGeom>
        </p:spPr>
      </p:pic>
      <p:pic>
        <p:nvPicPr>
          <p:cNvPr id="8" name="Picture 7" descr="IMG_0478 (5).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71334" y="2631503"/>
            <a:ext cx="5526852" cy="3203222"/>
          </a:xfrm>
          <a:prstGeom prst="rect">
            <a:avLst/>
          </a:prstGeom>
        </p:spPr>
      </p:pic>
    </p:spTree>
    <p:extLst>
      <p:ext uri="{BB962C8B-B14F-4D97-AF65-F5344CB8AC3E}">
        <p14:creationId xmlns:p14="http://schemas.microsoft.com/office/powerpoint/2010/main" val="38161978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92162" y="40341"/>
            <a:ext cx="7570787" cy="2302982"/>
          </a:xfrm>
        </p:spPr>
        <p:txBody>
          <a:bodyPr/>
          <a:lstStyle/>
          <a:p>
            <a:r>
              <a:rPr lang="en-US" dirty="0" smtClean="0"/>
              <a:t>Red Ribbon Week</a:t>
            </a:r>
            <a:br>
              <a:rPr lang="en-US" dirty="0" smtClean="0"/>
            </a:br>
            <a:r>
              <a:rPr lang="en-US" dirty="0" smtClean="0"/>
              <a:t>Elbert County Sherriff</a:t>
            </a:r>
            <a:br>
              <a:rPr lang="en-US" dirty="0" smtClean="0"/>
            </a:br>
            <a:endParaRPr lang="en-US" dirty="0"/>
          </a:p>
        </p:txBody>
      </p:sp>
      <p:pic>
        <p:nvPicPr>
          <p:cNvPr id="10" name="Content Placeholder 9" descr="IMG_0487.jpg"/>
          <p:cNvPicPr>
            <a:picLocks noGrp="1" noChangeAspect="1"/>
          </p:cNvPicPr>
          <p:nvPr>
            <p:ph sz="half" idx="2"/>
          </p:nvPr>
        </p:nvPicPr>
        <p:blipFill>
          <a:blip r:embed="rId2" cstate="email">
            <a:extLst>
              <a:ext uri="{28A0092B-C50C-407E-A947-70E740481C1C}">
                <a14:useLocalDpi xmlns:a14="http://schemas.microsoft.com/office/drawing/2010/main" val="0"/>
              </a:ext>
            </a:extLst>
          </a:blip>
          <a:srcRect l="11483" r="11483"/>
          <a:stretch>
            <a:fillRect/>
          </a:stretch>
        </p:blipFill>
        <p:spPr>
          <a:xfrm rot="5400000">
            <a:off x="4964222" y="1972513"/>
            <a:ext cx="3566160" cy="3908337"/>
          </a:xfrm>
        </p:spPr>
      </p:pic>
      <p:pic>
        <p:nvPicPr>
          <p:cNvPr id="9" name="Content Placeholder 8" descr="IMG_0489 (3).jpg"/>
          <p:cNvPicPr>
            <a:picLocks noGrp="1" noChangeAspect="1"/>
          </p:cNvPicPr>
          <p:nvPr>
            <p:ph sz="half" idx="1"/>
          </p:nvPr>
        </p:nvPicPr>
        <p:blipFill>
          <a:blip r:embed="rId3" cstate="email">
            <a:extLst>
              <a:ext uri="{28A0092B-C50C-407E-A947-70E740481C1C}">
                <a14:useLocalDpi xmlns:a14="http://schemas.microsoft.com/office/drawing/2010/main" val="0"/>
              </a:ext>
            </a:extLst>
          </a:blip>
          <a:srcRect t="4745" b="4745"/>
          <a:stretch>
            <a:fillRect/>
          </a:stretch>
        </p:blipFill>
        <p:spPr>
          <a:prstGeom prst="rect">
            <a:avLst/>
          </a:prstGeom>
        </p:spPr>
      </p:pic>
    </p:spTree>
    <p:extLst>
      <p:ext uri="{BB962C8B-B14F-4D97-AF65-F5344CB8AC3E}">
        <p14:creationId xmlns:p14="http://schemas.microsoft.com/office/powerpoint/2010/main" val="25314739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G_0498 (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83752" y="1774824"/>
            <a:ext cx="3348942" cy="4151515"/>
          </a:xfrm>
          <a:prstGeom prst="rect">
            <a:avLst/>
          </a:prstGeom>
        </p:spPr>
      </p:pic>
      <p:sp>
        <p:nvSpPr>
          <p:cNvPr id="2" name="Title 1"/>
          <p:cNvSpPr>
            <a:spLocks noGrp="1"/>
          </p:cNvSpPr>
          <p:nvPr>
            <p:ph type="title"/>
          </p:nvPr>
        </p:nvSpPr>
        <p:spPr/>
        <p:txBody>
          <a:bodyPr/>
          <a:lstStyle/>
          <a:p>
            <a:r>
              <a:rPr lang="en-US" dirty="0" smtClean="0"/>
              <a:t>Preparing for Movie Night</a:t>
            </a:r>
            <a:endParaRPr lang="en-US" dirty="0"/>
          </a:p>
        </p:txBody>
      </p:sp>
      <p:pic>
        <p:nvPicPr>
          <p:cNvPr id="6" name="Content Placeholder 5" descr="IMG_0497.jpg"/>
          <p:cNvPicPr>
            <a:picLocks noGrp="1" noChangeAspect="1"/>
          </p:cNvPicPr>
          <p:nvPr>
            <p:ph sz="half" idx="1"/>
          </p:nvPr>
        </p:nvPicPr>
        <p:blipFill>
          <a:blip r:embed="rId3" cstate="email">
            <a:extLst>
              <a:ext uri="{28A0092B-C50C-407E-A947-70E740481C1C}">
                <a14:useLocalDpi xmlns:a14="http://schemas.microsoft.com/office/drawing/2010/main" val="0"/>
              </a:ext>
            </a:extLst>
          </a:blip>
          <a:srcRect l="18909" r="18909"/>
          <a:stretch>
            <a:fillRect/>
          </a:stretch>
        </p:blipFill>
        <p:spPr/>
      </p:pic>
    </p:spTree>
    <p:extLst>
      <p:ext uri="{BB962C8B-B14F-4D97-AF65-F5344CB8AC3E}">
        <p14:creationId xmlns:p14="http://schemas.microsoft.com/office/powerpoint/2010/main" val="13764361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609600"/>
            <a:ext cx="3612776" cy="2308215"/>
          </a:xfrm>
        </p:spPr>
        <p:txBody>
          <a:bodyPr/>
          <a:lstStyle/>
          <a:p>
            <a:r>
              <a:rPr lang="en-US" sz="4800" dirty="0" smtClean="0"/>
              <a:t>PBIS </a:t>
            </a:r>
            <a:br>
              <a:rPr lang="en-US" sz="4800" dirty="0" smtClean="0"/>
            </a:br>
            <a:r>
              <a:rPr lang="en-US" sz="4800" dirty="0" smtClean="0"/>
              <a:t>Y.E.S Card Pizza Party Winners</a:t>
            </a:r>
            <a:endParaRPr lang="en-US" sz="4800" dirty="0"/>
          </a:p>
        </p:txBody>
      </p:sp>
      <p:pic>
        <p:nvPicPr>
          <p:cNvPr id="9" name="Content Placeholder 8" descr="IMG_0594.jpg"/>
          <p:cNvPicPr>
            <a:picLocks noGrp="1" noChangeAspect="1"/>
          </p:cNvPicPr>
          <p:nvPr>
            <p:ph idx="1"/>
          </p:nvPr>
        </p:nvPicPr>
        <p:blipFill>
          <a:blip r:embed="rId2" cstate="email">
            <a:extLst>
              <a:ext uri="{28A0092B-C50C-407E-A947-70E740481C1C}">
                <a14:useLocalDpi xmlns:a14="http://schemas.microsoft.com/office/drawing/2010/main" val="0"/>
              </a:ext>
            </a:extLst>
          </a:blip>
          <a:srcRect l="16537" r="16537"/>
          <a:stretch>
            <a:fillRect/>
          </a:stretch>
        </p:blipFill>
        <p:spPr/>
      </p:pic>
      <p:sp>
        <p:nvSpPr>
          <p:cNvPr id="8" name="Text Placeholder 7"/>
          <p:cNvSpPr>
            <a:spLocks noGrp="1"/>
          </p:cNvSpPr>
          <p:nvPr>
            <p:ph type="body" sz="half" idx="2"/>
          </p:nvPr>
        </p:nvSpPr>
        <p:spPr>
          <a:xfrm>
            <a:off x="381000" y="2917815"/>
            <a:ext cx="3612776" cy="2492386"/>
          </a:xfrm>
        </p:spPr>
        <p:txBody>
          <a:bodyPr/>
          <a:lstStyle/>
          <a:p>
            <a:endParaRPr lang="en-US" dirty="0"/>
          </a:p>
        </p:txBody>
      </p:sp>
      <p:pic>
        <p:nvPicPr>
          <p:cNvPr id="10" name="Picture 9" descr="IMG_0595.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053879"/>
            <a:ext cx="4142962" cy="3804121"/>
          </a:xfrm>
          <a:prstGeom prst="rect">
            <a:avLst/>
          </a:prstGeom>
        </p:spPr>
      </p:pic>
    </p:spTree>
    <p:extLst>
      <p:ext uri="{BB962C8B-B14F-4D97-AF65-F5344CB8AC3E}">
        <p14:creationId xmlns:p14="http://schemas.microsoft.com/office/powerpoint/2010/main" val="19263954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609600"/>
            <a:ext cx="3612776" cy="1401123"/>
          </a:xfrm>
        </p:spPr>
        <p:txBody>
          <a:bodyPr/>
          <a:lstStyle/>
          <a:p>
            <a:r>
              <a:rPr lang="en-US" dirty="0" smtClean="0">
                <a:solidFill>
                  <a:srgbClr val="000000"/>
                </a:solidFill>
              </a:rPr>
              <a:t>ENG a Community Event</a:t>
            </a:r>
            <a:endParaRPr lang="en-US" dirty="0">
              <a:solidFill>
                <a:srgbClr val="000000"/>
              </a:solidFill>
            </a:endParaRPr>
          </a:p>
        </p:txBody>
      </p:sp>
      <p:sp>
        <p:nvSpPr>
          <p:cNvPr id="8" name="Content Placeholder 7"/>
          <p:cNvSpPr>
            <a:spLocks noGrp="1"/>
          </p:cNvSpPr>
          <p:nvPr>
            <p:ph idx="1"/>
          </p:nvPr>
        </p:nvSpPr>
        <p:spPr/>
        <p:txBody>
          <a:bodyPr/>
          <a:lstStyle/>
          <a:p>
            <a:endParaRPr lang="en-US" dirty="0"/>
          </a:p>
        </p:txBody>
      </p:sp>
      <p:sp>
        <p:nvSpPr>
          <p:cNvPr id="9" name="Text Placeholder 8"/>
          <p:cNvSpPr>
            <a:spLocks noGrp="1"/>
          </p:cNvSpPr>
          <p:nvPr>
            <p:ph type="body" sz="half" idx="2"/>
          </p:nvPr>
        </p:nvSpPr>
        <p:spPr>
          <a:xfrm>
            <a:off x="381000" y="2192141"/>
            <a:ext cx="3612776" cy="3218059"/>
          </a:xfrm>
        </p:spPr>
        <p:txBody>
          <a:bodyPr>
            <a:noAutofit/>
          </a:bodyPr>
          <a:lstStyle/>
          <a:p>
            <a:r>
              <a:rPr lang="en-US" sz="2800" dirty="0" smtClean="0"/>
              <a:t>Thanks to ETHOS and the Elizabeth Community.  Through community support ETHOS was able to donate $5000 to EMS</a:t>
            </a:r>
            <a:endParaRPr lang="en-US" sz="2800" dirty="0"/>
          </a:p>
        </p:txBody>
      </p:sp>
      <p:pic>
        <p:nvPicPr>
          <p:cNvPr id="10" name="Picture 9" descr="IMG_080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21549" y="381000"/>
            <a:ext cx="3877484" cy="5893059"/>
          </a:xfrm>
          <a:prstGeom prst="rect">
            <a:avLst/>
          </a:prstGeom>
        </p:spPr>
      </p:pic>
    </p:spTree>
    <p:extLst>
      <p:ext uri="{BB962C8B-B14F-4D97-AF65-F5344CB8AC3E}">
        <p14:creationId xmlns:p14="http://schemas.microsoft.com/office/powerpoint/2010/main" val="8418614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Drama and Choir</a:t>
            </a:r>
            <a:endParaRPr lang="en-US" dirty="0"/>
          </a:p>
        </p:txBody>
      </p:sp>
      <p:pic>
        <p:nvPicPr>
          <p:cNvPr id="8" name="Content Placeholder 7" descr="EMS_Play_NoSigns (91) - Copy.jpg"/>
          <p:cNvPicPr>
            <a:picLocks noGrp="1" noChangeAspect="1"/>
          </p:cNvPicPr>
          <p:nvPr>
            <p:ph sz="half" idx="1"/>
          </p:nvPr>
        </p:nvPicPr>
        <p:blipFill>
          <a:blip r:embed="rId2" cstate="email">
            <a:extLst>
              <a:ext uri="{28A0092B-C50C-407E-A947-70E740481C1C}">
                <a14:useLocalDpi xmlns:a14="http://schemas.microsoft.com/office/drawing/2010/main" val="0"/>
              </a:ext>
            </a:extLst>
          </a:blip>
          <a:srcRect l="22401" r="22401"/>
          <a:stretch>
            <a:fillRect/>
          </a:stretch>
        </p:blipFill>
        <p:spPr/>
      </p:pic>
      <p:pic>
        <p:nvPicPr>
          <p:cNvPr id="9" name="Content Placeholder 8" descr="EMS_ChoirConcert10_8_15-11 - Copy.jpg"/>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l="22401" r="22401"/>
          <a:stretch>
            <a:fillRect/>
          </a:stretch>
        </p:blipFill>
        <p:spPr/>
      </p:pic>
    </p:spTree>
    <p:extLst>
      <p:ext uri="{BB962C8B-B14F-4D97-AF65-F5344CB8AC3E}">
        <p14:creationId xmlns:p14="http://schemas.microsoft.com/office/powerpoint/2010/main" val="3725841663"/>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Athletics</a:t>
            </a:r>
            <a:endParaRPr lang="en-US" dirty="0"/>
          </a:p>
        </p:txBody>
      </p:sp>
      <p:pic>
        <p:nvPicPr>
          <p:cNvPr id="6" name="Content Placeholder 5" descr="EMS_Volleyball 2.JPG"/>
          <p:cNvPicPr>
            <a:picLocks noGrp="1" noChangeAspect="1"/>
          </p:cNvPicPr>
          <p:nvPr>
            <p:ph sz="half" idx="2"/>
          </p:nvPr>
        </p:nvPicPr>
        <p:blipFill>
          <a:blip r:embed="rId2" cstate="email">
            <a:extLst>
              <a:ext uri="{28A0092B-C50C-407E-A947-70E740481C1C}">
                <a14:useLocalDpi xmlns:a14="http://schemas.microsoft.com/office/drawing/2010/main" val="0"/>
              </a:ext>
            </a:extLst>
          </a:blip>
          <a:srcRect l="22384" r="22384"/>
          <a:stretch>
            <a:fillRect/>
          </a:stretch>
        </p:blipFill>
        <p:spPr/>
      </p:pic>
      <p:pic>
        <p:nvPicPr>
          <p:cNvPr id="8" name="Content Placeholder 7" descr="boys bb2.JPG"/>
          <p:cNvPicPr>
            <a:picLocks noGrp="1" noChangeAspect="1"/>
          </p:cNvPicPr>
          <p:nvPr>
            <p:ph sz="half" idx="1"/>
          </p:nvPr>
        </p:nvPicPr>
        <p:blipFill>
          <a:blip r:embed="rId3" cstate="email">
            <a:extLst>
              <a:ext uri="{28A0092B-C50C-407E-A947-70E740481C1C}">
                <a14:useLocalDpi xmlns:a14="http://schemas.microsoft.com/office/drawing/2010/main" val="0"/>
              </a:ext>
            </a:extLst>
          </a:blip>
          <a:srcRect l="22384" r="22384"/>
          <a:stretch>
            <a:fillRect/>
          </a:stretch>
        </p:blipFill>
        <p:spPr/>
      </p:pic>
    </p:spTree>
    <p:extLst>
      <p:ext uri="{BB962C8B-B14F-4D97-AF65-F5344CB8AC3E}">
        <p14:creationId xmlns:p14="http://schemas.microsoft.com/office/powerpoint/2010/main" val="702491267"/>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Sports</a:t>
            </a:r>
            <a:endParaRPr lang="en-US" dirty="0"/>
          </a:p>
        </p:txBody>
      </p:sp>
      <p:pic>
        <p:nvPicPr>
          <p:cNvPr id="5" name="Content Placeholder 4" descr="Football 1-2.JPG"/>
          <p:cNvPicPr>
            <a:picLocks noGrp="1" noChangeAspect="1"/>
          </p:cNvPicPr>
          <p:nvPr>
            <p:ph sz="half" idx="1"/>
          </p:nvPr>
        </p:nvPicPr>
        <p:blipFill>
          <a:blip r:embed="rId2" cstate="email">
            <a:extLst>
              <a:ext uri="{28A0092B-C50C-407E-A947-70E740481C1C}">
                <a14:useLocalDpi xmlns:a14="http://schemas.microsoft.com/office/drawing/2010/main" val="0"/>
              </a:ext>
            </a:extLst>
          </a:blip>
          <a:srcRect l="22384" r="22384"/>
          <a:stretch>
            <a:fillRect/>
          </a:stretch>
        </p:blipFill>
        <p:spPr/>
      </p:pic>
      <p:pic>
        <p:nvPicPr>
          <p:cNvPr id="8" name="Content Placeholder 7" descr="Football 2.JPG"/>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l="22384" r="22384"/>
          <a:stretch>
            <a:fillRect/>
          </a:stretch>
        </p:blipFill>
        <p:spPr/>
      </p:pic>
    </p:spTree>
    <p:extLst>
      <p:ext uri="{BB962C8B-B14F-4D97-AF65-F5344CB8AC3E}">
        <p14:creationId xmlns:p14="http://schemas.microsoft.com/office/powerpoint/2010/main" val="3189058130"/>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Year…</a:t>
            </a:r>
            <a:endParaRPr lang="en-US" dirty="0"/>
          </a:p>
        </p:txBody>
      </p:sp>
      <p:sp>
        <p:nvSpPr>
          <p:cNvPr id="4" name="Content Placeholder 3"/>
          <p:cNvSpPr>
            <a:spLocks noGrp="1"/>
          </p:cNvSpPr>
          <p:nvPr>
            <p:ph idx="1"/>
          </p:nvPr>
        </p:nvSpPr>
        <p:spPr/>
        <p:txBody>
          <a:bodyPr>
            <a:normAutofit fontScale="85000" lnSpcReduction="20000"/>
          </a:bodyPr>
          <a:lstStyle/>
          <a:p>
            <a:r>
              <a:rPr lang="en-US" dirty="0" smtClean="0"/>
              <a:t>We are working on our next years master schedule hoping to keep it very similar to this years schedule.</a:t>
            </a:r>
          </a:p>
          <a:p>
            <a:r>
              <a:rPr lang="en-US" dirty="0"/>
              <a:t>We are in the process of aligning our schedule with EHS to better service our students taking classes at the high school.</a:t>
            </a:r>
          </a:p>
          <a:p>
            <a:r>
              <a:rPr lang="en-US" dirty="0"/>
              <a:t>We will continue to work with RCE and SHE on curriculum alignment and 5</a:t>
            </a:r>
            <a:r>
              <a:rPr lang="en-US" baseline="30000" dirty="0"/>
              <a:t>th</a:t>
            </a:r>
            <a:r>
              <a:rPr lang="en-US" dirty="0"/>
              <a:t> grade transition.</a:t>
            </a:r>
          </a:p>
          <a:p>
            <a:r>
              <a:rPr lang="en-US" dirty="0" smtClean="0"/>
              <a:t>Teachers will continue to get training on “Depth and Complexity” and how to implement it into their classrooms. </a:t>
            </a:r>
          </a:p>
        </p:txBody>
      </p:sp>
    </p:spTree>
    <p:extLst>
      <p:ext uri="{BB962C8B-B14F-4D97-AF65-F5344CB8AC3E}">
        <p14:creationId xmlns:p14="http://schemas.microsoft.com/office/powerpoint/2010/main" val="14624630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2015-2016 EMS Staff</a:t>
            </a:r>
            <a:endParaRPr lang="en-US" dirty="0">
              <a:solidFill>
                <a:srgbClr val="000000"/>
              </a:solidFill>
            </a:endParaRPr>
          </a:p>
        </p:txBody>
      </p:sp>
      <p:pic>
        <p:nvPicPr>
          <p:cNvPr id="4" name="Content Placeholder 3" descr="11884997_1008923295826631_6046017970663414590_o.jpg"/>
          <p:cNvPicPr>
            <a:picLocks noGrp="1" noChangeAspect="1"/>
          </p:cNvPicPr>
          <p:nvPr>
            <p:ph idx="1"/>
          </p:nvPr>
        </p:nvPicPr>
        <p:blipFill>
          <a:blip r:embed="rId2" cstate="email">
            <a:extLst>
              <a:ext uri="{28A0092B-C50C-407E-A947-70E740481C1C}">
                <a14:useLocalDpi xmlns:a14="http://schemas.microsoft.com/office/drawing/2010/main" val="0"/>
              </a:ext>
            </a:extLst>
          </a:blip>
          <a:srcRect t="7621" b="7621"/>
          <a:stretch>
            <a:fillRect/>
          </a:stretch>
        </p:blipFill>
        <p:spPr/>
      </p:pic>
    </p:spTree>
    <p:extLst>
      <p:ext uri="{BB962C8B-B14F-4D97-AF65-F5344CB8AC3E}">
        <p14:creationId xmlns:p14="http://schemas.microsoft.com/office/powerpoint/2010/main" val="17622222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We will continue to work with RCE and SHE on curriculum alignment and 5</a:t>
            </a:r>
            <a:r>
              <a:rPr lang="en-US" baseline="30000" dirty="0" smtClean="0"/>
              <a:t>th</a:t>
            </a:r>
            <a:r>
              <a:rPr lang="en-US" dirty="0" smtClean="0"/>
              <a:t> grade transition.</a:t>
            </a:r>
          </a:p>
          <a:p>
            <a:r>
              <a:rPr lang="en-US" dirty="0" smtClean="0"/>
              <a:t>  We will continue to work on school climate and providing students with a variety of activities.  </a:t>
            </a:r>
            <a:endParaRPr lang="en-US" dirty="0"/>
          </a:p>
        </p:txBody>
      </p:sp>
    </p:spTree>
    <p:extLst>
      <p:ext uri="{BB962C8B-B14F-4D97-AF65-F5344CB8AC3E}">
        <p14:creationId xmlns:p14="http://schemas.microsoft.com/office/powerpoint/2010/main" val="3247640646"/>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cs typeface="Mistral"/>
              </a:rPr>
              <a:t>EMS Library</a:t>
            </a:r>
            <a:endParaRPr lang="en-US" dirty="0">
              <a:solidFill>
                <a:srgbClr val="000000"/>
              </a:solidFill>
              <a:cs typeface="Mistral"/>
            </a:endParaRPr>
          </a:p>
        </p:txBody>
      </p:sp>
      <p:pic>
        <p:nvPicPr>
          <p:cNvPr id="4" name="Content Placeholder 3" descr="IMG_0543.JPG"/>
          <p:cNvPicPr>
            <a:picLocks noGrp="1" noChangeAspect="1"/>
          </p:cNvPicPr>
          <p:nvPr>
            <p:ph sz="half" idx="1"/>
          </p:nvPr>
        </p:nvPicPr>
        <p:blipFill rotWithShape="1">
          <a:blip r:embed="rId2" cstate="email">
            <a:extLst>
              <a:ext uri="{28A0092B-C50C-407E-A947-70E740481C1C}">
                <a14:useLocalDpi xmlns:a14="http://schemas.microsoft.com/office/drawing/2010/main" val="0"/>
              </a:ext>
            </a:extLst>
          </a:blip>
          <a:srcRect l="18932" r="18932"/>
          <a:stretch/>
        </p:blipFill>
        <p:spPr>
          <a:xfrm rot="10800000">
            <a:off x="792163" y="1774825"/>
            <a:ext cx="3565525" cy="4303713"/>
          </a:xfrm>
        </p:spPr>
      </p:pic>
      <p:sp>
        <p:nvSpPr>
          <p:cNvPr id="3" name="Content Placeholder 2"/>
          <p:cNvSpPr>
            <a:spLocks noGrp="1"/>
          </p:cNvSpPr>
          <p:nvPr>
            <p:ph sz="half" idx="2"/>
          </p:nvPr>
        </p:nvSpPr>
        <p:spPr/>
        <p:txBody>
          <a:bodyPr/>
          <a:lstStyle/>
          <a:p>
            <a:pPr marL="0" indent="0">
              <a:buNone/>
            </a:pPr>
            <a:endParaRPr lang="en-US" dirty="0"/>
          </a:p>
        </p:txBody>
      </p:sp>
      <p:pic>
        <p:nvPicPr>
          <p:cNvPr id="9" name="Picture 8" descr="IMG_035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66534" y="1600201"/>
            <a:ext cx="3566160" cy="4478338"/>
          </a:xfrm>
          <a:prstGeom prst="rect">
            <a:avLst/>
          </a:prstGeom>
        </p:spPr>
      </p:pic>
    </p:spTree>
    <p:extLst>
      <p:ext uri="{BB962C8B-B14F-4D97-AF65-F5344CB8AC3E}">
        <p14:creationId xmlns:p14="http://schemas.microsoft.com/office/powerpoint/2010/main" val="25606158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162" y="40340"/>
            <a:ext cx="7570787" cy="2019881"/>
          </a:xfrm>
        </p:spPr>
        <p:txBody>
          <a:bodyPr/>
          <a:lstStyle/>
          <a:p>
            <a:r>
              <a:rPr lang="en-US" dirty="0" smtClean="0">
                <a:solidFill>
                  <a:srgbClr val="000000"/>
                </a:solidFill>
                <a:cs typeface="Mistral"/>
              </a:rPr>
              <a:t>Library and Changing Themes</a:t>
            </a:r>
            <a:r>
              <a:rPr lang="en-US" dirty="0" smtClean="0">
                <a:cs typeface="Mistral"/>
              </a:rPr>
              <a:t/>
            </a:r>
            <a:br>
              <a:rPr lang="en-US" dirty="0" smtClean="0">
                <a:cs typeface="Mistral"/>
              </a:rPr>
            </a:br>
            <a:endParaRPr lang="en-US" dirty="0">
              <a:cs typeface="Mistral"/>
            </a:endParaRPr>
          </a:p>
        </p:txBody>
      </p:sp>
      <p:pic>
        <p:nvPicPr>
          <p:cNvPr id="8" name="Content Placeholder 7" descr="IMG_0577.JPG"/>
          <p:cNvPicPr>
            <a:picLocks noGrp="1" noChangeAspect="1"/>
          </p:cNvPicPr>
          <p:nvPr>
            <p:ph idx="1"/>
          </p:nvPr>
        </p:nvPicPr>
        <p:blipFill>
          <a:blip r:embed="rId2">
            <a:extLst>
              <a:ext uri="{28A0092B-C50C-407E-A947-70E740481C1C}">
                <a14:useLocalDpi xmlns:a14="http://schemas.microsoft.com/office/drawing/2010/main" val="0"/>
              </a:ext>
            </a:extLst>
          </a:blip>
          <a:srcRect t="12228" b="12228"/>
          <a:stretch>
            <a:fillRect/>
          </a:stretch>
        </p:blipFill>
        <p:spPr/>
      </p:pic>
    </p:spTree>
    <p:extLst>
      <p:ext uri="{BB962C8B-B14F-4D97-AF65-F5344CB8AC3E}">
        <p14:creationId xmlns:p14="http://schemas.microsoft.com/office/powerpoint/2010/main" val="11685281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162" y="40341"/>
            <a:ext cx="7570787" cy="1977548"/>
          </a:xfrm>
        </p:spPr>
        <p:txBody>
          <a:bodyPr>
            <a:normAutofit fontScale="90000"/>
          </a:bodyPr>
          <a:lstStyle/>
          <a:p>
            <a:r>
              <a:rPr lang="en-US" dirty="0" smtClean="0">
                <a:solidFill>
                  <a:srgbClr val="000000"/>
                </a:solidFill>
              </a:rPr>
              <a:t>Students Researching in the Library</a:t>
            </a:r>
            <a:r>
              <a:rPr lang="en-US" dirty="0" smtClean="0"/>
              <a:t/>
            </a:r>
            <a:br>
              <a:rPr lang="en-US" dirty="0" smtClean="0"/>
            </a:br>
            <a:endParaRPr lang="en-US" dirty="0"/>
          </a:p>
        </p:txBody>
      </p:sp>
      <p:pic>
        <p:nvPicPr>
          <p:cNvPr id="6" name="Content Placeholder 5" descr="IMG_0024.JPG"/>
          <p:cNvPicPr>
            <a:picLocks noGrp="1" noChangeAspect="1"/>
          </p:cNvPicPr>
          <p:nvPr>
            <p:ph idx="1"/>
          </p:nvPr>
        </p:nvPicPr>
        <p:blipFill>
          <a:blip r:embed="rId2">
            <a:extLst>
              <a:ext uri="{28A0092B-C50C-407E-A947-70E740481C1C}">
                <a14:useLocalDpi xmlns:a14="http://schemas.microsoft.com/office/drawing/2010/main" val="0"/>
              </a:ext>
            </a:extLst>
          </a:blip>
          <a:srcRect t="12228" b="12228"/>
          <a:stretch>
            <a:fillRect/>
          </a:stretch>
        </p:blipFill>
        <p:spPr/>
      </p:pic>
    </p:spTree>
    <p:extLst>
      <p:ext uri="{BB962C8B-B14F-4D97-AF65-F5344CB8AC3E}">
        <p14:creationId xmlns:p14="http://schemas.microsoft.com/office/powerpoint/2010/main" val="37902906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00"/>
                </a:solidFill>
              </a:rPr>
              <a:t>Students Applying Research</a:t>
            </a:r>
            <a:endParaRPr lang="en-US" dirty="0">
              <a:solidFill>
                <a:srgbClr val="000000"/>
              </a:solidFill>
            </a:endParaRPr>
          </a:p>
        </p:txBody>
      </p:sp>
      <p:pic>
        <p:nvPicPr>
          <p:cNvPr id="4" name="Content Placeholder 3" descr="IMG_0029.JPG"/>
          <p:cNvPicPr>
            <a:picLocks noGrp="1" noChangeAspect="1"/>
          </p:cNvPicPr>
          <p:nvPr>
            <p:ph idx="1"/>
          </p:nvPr>
        </p:nvPicPr>
        <p:blipFill>
          <a:blip r:embed="rId2">
            <a:extLst>
              <a:ext uri="{28A0092B-C50C-407E-A947-70E740481C1C}">
                <a14:useLocalDpi xmlns:a14="http://schemas.microsoft.com/office/drawing/2010/main" val="0"/>
              </a:ext>
            </a:extLst>
          </a:blip>
          <a:srcRect t="12228" b="12228"/>
          <a:stretch>
            <a:fillRect/>
          </a:stretch>
        </p:blipFill>
        <p:spPr/>
      </p:pic>
    </p:spTree>
    <p:extLst>
      <p:ext uri="{BB962C8B-B14F-4D97-AF65-F5344CB8AC3E}">
        <p14:creationId xmlns:p14="http://schemas.microsoft.com/office/powerpoint/2010/main" val="12581070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smtClean="0"/>
              <a:t>6</a:t>
            </a:r>
            <a:r>
              <a:rPr lang="en-US" sz="3600" baseline="30000" dirty="0" smtClean="0"/>
              <a:t>th</a:t>
            </a:r>
            <a:r>
              <a:rPr lang="en-US" sz="3600" dirty="0" smtClean="0"/>
              <a:t> Grade Math</a:t>
            </a:r>
            <a:endParaRPr lang="en-US" sz="3600" dirty="0"/>
          </a:p>
        </p:txBody>
      </p:sp>
      <p:sp>
        <p:nvSpPr>
          <p:cNvPr id="7" name="Text Placeholder 6"/>
          <p:cNvSpPr>
            <a:spLocks noGrp="1"/>
          </p:cNvSpPr>
          <p:nvPr>
            <p:ph type="body" idx="1"/>
          </p:nvPr>
        </p:nvSpPr>
        <p:spPr>
          <a:xfrm>
            <a:off x="777240" y="1720827"/>
            <a:ext cx="3566160" cy="798255"/>
          </a:xfrm>
        </p:spPr>
        <p:txBody>
          <a:bodyPr/>
          <a:lstStyle/>
          <a:p>
            <a:r>
              <a:rPr lang="en-US" sz="1600" dirty="0" smtClean="0"/>
              <a:t>Students designed a Dream House following certain specifications.</a:t>
            </a:r>
          </a:p>
          <a:p>
            <a:endParaRPr lang="en-US" sz="1600" dirty="0"/>
          </a:p>
        </p:txBody>
      </p:sp>
      <p:pic>
        <p:nvPicPr>
          <p:cNvPr id="4" name="Content Placeholder 3" descr="FullSizeRender.jpg"/>
          <p:cNvPicPr>
            <a:picLocks noGrp="1" noChangeAspect="1"/>
          </p:cNvPicPr>
          <p:nvPr>
            <p:ph sz="half" idx="2"/>
          </p:nvPr>
        </p:nvPicPr>
        <p:blipFill>
          <a:blip r:embed="rId2" cstate="email">
            <a:extLst>
              <a:ext uri="{28A0092B-C50C-407E-A947-70E740481C1C}">
                <a14:useLocalDpi xmlns:a14="http://schemas.microsoft.com/office/drawing/2010/main" val="0"/>
              </a:ext>
            </a:extLst>
          </a:blip>
          <a:srcRect t="1759" b="1759"/>
          <a:stretch>
            <a:fillRect/>
          </a:stretch>
        </p:blipFill>
        <p:spPr/>
      </p:pic>
      <p:sp>
        <p:nvSpPr>
          <p:cNvPr id="8" name="Text Placeholder 7"/>
          <p:cNvSpPr>
            <a:spLocks noGrp="1"/>
          </p:cNvSpPr>
          <p:nvPr>
            <p:ph type="body" sz="quarter" idx="3"/>
          </p:nvPr>
        </p:nvSpPr>
        <p:spPr>
          <a:xfrm>
            <a:off x="4766048" y="1591995"/>
            <a:ext cx="3566160" cy="927087"/>
          </a:xfrm>
        </p:spPr>
        <p:txBody>
          <a:bodyPr/>
          <a:lstStyle/>
          <a:p>
            <a:r>
              <a:rPr lang="en-US" dirty="0" smtClean="0"/>
              <a:t>Measure Me Metrically</a:t>
            </a:r>
            <a:endParaRPr lang="en-US" dirty="0"/>
          </a:p>
        </p:txBody>
      </p:sp>
      <p:pic>
        <p:nvPicPr>
          <p:cNvPr id="12" name="Content Placeholder 11" descr="IMG_0624.JPG"/>
          <p:cNvPicPr>
            <a:picLocks noGrp="1" noChangeAspect="1"/>
          </p:cNvPicPr>
          <p:nvPr>
            <p:ph sz="quarter" idx="4"/>
          </p:nvPr>
        </p:nvPicPr>
        <p:blipFill>
          <a:blip r:embed="rId3" cstate="email">
            <a:extLst>
              <a:ext uri="{28A0092B-C50C-407E-A947-70E740481C1C}">
                <a14:useLocalDpi xmlns:a14="http://schemas.microsoft.com/office/drawing/2010/main" val="0"/>
              </a:ext>
            </a:extLst>
          </a:blip>
          <a:srcRect l="11647" r="11647"/>
          <a:stretch>
            <a:fillRect/>
          </a:stretch>
        </p:blipFill>
        <p:spPr>
          <a:xfrm rot="10800000">
            <a:off x="4766048" y="2590799"/>
            <a:ext cx="3566160" cy="3487739"/>
          </a:xfrm>
        </p:spPr>
      </p:pic>
    </p:spTree>
    <p:extLst>
      <p:ext uri="{BB962C8B-B14F-4D97-AF65-F5344CB8AC3E}">
        <p14:creationId xmlns:p14="http://schemas.microsoft.com/office/powerpoint/2010/main" val="4075693653"/>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162" y="40341"/>
            <a:ext cx="7570787" cy="2151800"/>
          </a:xfrm>
        </p:spPr>
        <p:txBody>
          <a:bodyPr/>
          <a:lstStyle/>
          <a:p>
            <a:r>
              <a:rPr lang="en-US" dirty="0" smtClean="0">
                <a:solidFill>
                  <a:srgbClr val="000000"/>
                </a:solidFill>
              </a:rPr>
              <a:t>Depth and Complexity Materials</a:t>
            </a:r>
            <a:r>
              <a:rPr lang="en-US" dirty="0" smtClean="0"/>
              <a:t/>
            </a:r>
            <a:br>
              <a:rPr lang="en-US" dirty="0" smtClean="0"/>
            </a:br>
            <a:endParaRPr lang="en-US" dirty="0"/>
          </a:p>
        </p:txBody>
      </p:sp>
      <p:pic>
        <p:nvPicPr>
          <p:cNvPr id="4" name="Content Placeholder 3" descr="IMG_0016.JPG"/>
          <p:cNvPicPr>
            <a:picLocks noGrp="1" noChangeAspect="1"/>
          </p:cNvPicPr>
          <p:nvPr>
            <p:ph sz="half" idx="1"/>
          </p:nvPr>
        </p:nvPicPr>
        <p:blipFill>
          <a:blip r:embed="rId2" cstate="email">
            <a:extLst>
              <a:ext uri="{28A0092B-C50C-407E-A947-70E740481C1C}">
                <a14:useLocalDpi xmlns:a14="http://schemas.microsoft.com/office/drawing/2010/main" val="0"/>
              </a:ext>
            </a:extLst>
          </a:blip>
          <a:srcRect l="8576" r="8576"/>
          <a:stretch>
            <a:fillRect/>
          </a:stretch>
        </p:blipFill>
        <p:spPr/>
      </p:pic>
      <p:pic>
        <p:nvPicPr>
          <p:cNvPr id="5" name="Content Placeholder 3" descr="IMG_0015.JPG"/>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l="8576" r="8576"/>
          <a:stretch>
            <a:fillRect/>
          </a:stretch>
        </p:blipFill>
        <p:spPr/>
      </p:pic>
    </p:spTree>
    <p:extLst>
      <p:ext uri="{BB962C8B-B14F-4D97-AF65-F5344CB8AC3E}">
        <p14:creationId xmlns:p14="http://schemas.microsoft.com/office/powerpoint/2010/main" val="30295650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fusion">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Infusion">
      <a:majorFont>
        <a:latin typeface="Mistral"/>
        <a:ea typeface=""/>
        <a:cs typeface=""/>
        <a:font script="Jpan" typeface="ＤＦＰ行書体"/>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Infusion">
      <a:fillStyleLst>
        <a:solidFill>
          <a:schemeClr val="phClr"/>
        </a:solidFill>
        <a:blipFill rotWithShape="1">
          <a:blip xmlns:r="http://schemas.openxmlformats.org/officeDocument/2006/relationships" r:embed="rId1">
            <a:duotone>
              <a:schemeClr val="phClr">
                <a:shade val="70000"/>
                <a:satMod val="120000"/>
              </a:schemeClr>
              <a:schemeClr val="phClr">
                <a:tint val="70000"/>
                <a:satMod val="300000"/>
                <a:lumMod val="125000"/>
              </a:schemeClr>
            </a:duotone>
          </a:blip>
          <a:tile tx="0" ty="0" sx="50000" sy="50000" flip="none" algn="tl"/>
        </a:blipFill>
        <a:blipFill rotWithShape="1">
          <a:blip xmlns:r="http://schemas.openxmlformats.org/officeDocument/2006/relationships" r:embed="rId2">
            <a:duotone>
              <a:schemeClr val="phClr">
                <a:shade val="70000"/>
                <a:satMod val="120000"/>
              </a:schemeClr>
              <a:schemeClr val="phClr">
                <a:tint val="70000"/>
                <a:satMod val="135000"/>
              </a:schemeClr>
            </a:duotone>
          </a:blip>
          <a:tile tx="0" ty="0" sx="40000" sy="40000" flip="none" algn="tl"/>
        </a:blipFill>
      </a:fillStyleLst>
      <a:lnStyleLst>
        <a:ln w="38100" cap="flat" cmpd="sng" algn="ctr">
          <a:solidFill>
            <a:schemeClr val="phClr">
              <a:alpha val="70000"/>
              <a:satMod val="105000"/>
            </a:schemeClr>
          </a:solidFill>
          <a:prstDash val="solid"/>
          <a:miter/>
        </a:ln>
        <a:ln w="50800" cap="flat" cmpd="sng" algn="ctr">
          <a:solidFill>
            <a:schemeClr val="phClr">
              <a:alpha val="50000"/>
            </a:schemeClr>
          </a:solidFill>
          <a:prstDash val="solid"/>
          <a:miter/>
        </a:ln>
        <a:ln w="88900" cap="flat" cmpd="sng" algn="ctr">
          <a:solidFill>
            <a:schemeClr val="phClr">
              <a:alpha val="40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innerShdw blurRad="190500" dir="13500000">
              <a:srgbClr val="000000">
                <a:alpha val="50000"/>
              </a:srgbClr>
            </a:innerShdw>
            <a:outerShdw blurRad="38100" dist="25400" dir="5400000" rotWithShape="0">
              <a:srgbClr val="000000">
                <a:alpha val="50000"/>
              </a:srgbClr>
            </a:outerShdw>
          </a:effectLst>
        </a:effectStyle>
      </a:effectStyleLst>
      <a:bgFillStyleLst>
        <a:blipFill rotWithShape="1">
          <a:blip xmlns:r="http://schemas.openxmlformats.org/officeDocument/2006/relationships" r:embed="rId3">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4">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5">
            <a:duotone>
              <a:schemeClr val="phClr">
                <a:shade val="70000"/>
                <a:satMod val="500000"/>
                <a:lumMod val="50000"/>
              </a:schemeClr>
              <a:schemeClr val="phClr">
                <a:satMod val="800000"/>
                <a:lum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Infusion.thmx</Template>
  <TotalTime>774</TotalTime>
  <Words>533</Words>
  <Application>Microsoft Office PowerPoint</Application>
  <PresentationFormat>On-screen Show (4:3)</PresentationFormat>
  <Paragraphs>100</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Infusion</vt:lpstr>
      <vt:lpstr>PowerPoint Presentation</vt:lpstr>
      <vt:lpstr>Elizabeth Middle School </vt:lpstr>
      <vt:lpstr>2015-2016 EMS Staff</vt:lpstr>
      <vt:lpstr>EMS Library</vt:lpstr>
      <vt:lpstr>Library and Changing Themes </vt:lpstr>
      <vt:lpstr>Students Researching in the Library </vt:lpstr>
      <vt:lpstr>Students Applying Research</vt:lpstr>
      <vt:lpstr>6th Grade Math</vt:lpstr>
      <vt:lpstr>Depth and Complexity Materials </vt:lpstr>
      <vt:lpstr>Students helping to unpack materials </vt:lpstr>
      <vt:lpstr>Geography Bee</vt:lpstr>
      <vt:lpstr>Book Club with the Counselors</vt:lpstr>
      <vt:lpstr>7th and 8th Grade Published Books Project </vt:lpstr>
      <vt:lpstr>This project gives the students an authentic assessment in writing and it is highly motivating as well. ~ Julie Reese, 7th Grade LA</vt:lpstr>
      <vt:lpstr>Student Art Work Mural in the Counseling Office</vt:lpstr>
      <vt:lpstr>Fitness Walking at EMS </vt:lpstr>
      <vt:lpstr>Fitness Walking</vt:lpstr>
      <vt:lpstr>PowerPoint Presentation</vt:lpstr>
      <vt:lpstr>What 7th Grade Students are saying about Study Island</vt:lpstr>
      <vt:lpstr>Other Great Things that are Happening at</vt:lpstr>
      <vt:lpstr>Red Ribbon Week  The National Guard Helicopter  </vt:lpstr>
      <vt:lpstr>Red Ribbon Week Elbert County Sherriff </vt:lpstr>
      <vt:lpstr>Preparing for Movie Night</vt:lpstr>
      <vt:lpstr>PBIS  Y.E.S Card Pizza Party Winners</vt:lpstr>
      <vt:lpstr>ENG a Community Event</vt:lpstr>
      <vt:lpstr>Drama and Choir</vt:lpstr>
      <vt:lpstr>Athletics</vt:lpstr>
      <vt:lpstr>More Sports</vt:lpstr>
      <vt:lpstr>Next Year…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Eschief</dc:creator>
  <cp:lastModifiedBy>Matthew Dillon</cp:lastModifiedBy>
  <cp:revision>81</cp:revision>
  <dcterms:created xsi:type="dcterms:W3CDTF">2016-01-21T00:13:04Z</dcterms:created>
  <dcterms:modified xsi:type="dcterms:W3CDTF">2016-01-29T22:25:40Z</dcterms:modified>
</cp:coreProperties>
</file>